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 id="2147483667" r:id="rId2"/>
  </p:sldMasterIdLst>
  <p:notesMasterIdLst>
    <p:notesMasterId r:id="rId21"/>
  </p:notesMasterIdLst>
  <p:handoutMasterIdLst>
    <p:handoutMasterId r:id="rId22"/>
  </p:handoutMasterIdLst>
  <p:sldIdLst>
    <p:sldId id="348" r:id="rId3"/>
    <p:sldId id="308" r:id="rId4"/>
    <p:sldId id="5215" r:id="rId5"/>
    <p:sldId id="562" r:id="rId6"/>
    <p:sldId id="560" r:id="rId7"/>
    <p:sldId id="559" r:id="rId8"/>
    <p:sldId id="5210" r:id="rId9"/>
    <p:sldId id="415" r:id="rId10"/>
    <p:sldId id="536" r:id="rId11"/>
    <p:sldId id="5214" r:id="rId12"/>
    <p:sldId id="5211" r:id="rId13"/>
    <p:sldId id="902" r:id="rId14"/>
    <p:sldId id="712" r:id="rId15"/>
    <p:sldId id="539" r:id="rId16"/>
    <p:sldId id="809" r:id="rId17"/>
    <p:sldId id="543" r:id="rId18"/>
    <p:sldId id="544" r:id="rId19"/>
    <p:sldId id="317" r:id="rId20"/>
  </p:sldIdLst>
  <p:sldSz cx="12193588" cy="6858000"/>
  <p:notesSz cx="11309350" cy="20104100"/>
  <p:embeddedFontLst>
    <p:embeddedFont>
      <p:font typeface="Calibri" panose="020F0502020204030204" pitchFamily="34" charset="0"/>
      <p:regular r:id="rId23"/>
      <p:bold r:id="rId24"/>
      <p:italic r:id="rId25"/>
      <p:boldItalic r:id="rId26"/>
    </p:embeddedFont>
    <p:embeddedFont>
      <p:font typeface="Exo" panose="02000303000000000000" pitchFamily="2" charset="0"/>
      <p:regular r:id="rId27"/>
      <p:bold r:id="rId28"/>
      <p:italic r:id="rId29"/>
      <p:boldItalic r:id="rId30"/>
    </p:embeddedFont>
    <p:embeddedFont>
      <p:font typeface="Exo DemiBold" panose="02000703000000000000" pitchFamily="2" charset="0"/>
      <p:regular r:id="rId31"/>
      <p:bold r:id="rId32"/>
      <p:italic r:id="rId33"/>
      <p:boldItalic r:id="rId34"/>
    </p:embeddedFont>
    <p:embeddedFont>
      <p:font typeface="Exo Light" panose="02000303000000000000" pitchFamily="2" charset="0"/>
      <p:regular r:id="rId35"/>
      <p:italic r:id="rId36"/>
    </p:embeddedFont>
    <p:embeddedFont>
      <p:font typeface="Montserrat" panose="00000500000000000000" pitchFamily="2" charset="0"/>
      <p:regular r:id="rId37"/>
      <p:bold r:id="rId38"/>
      <p:italic r:id="rId39"/>
      <p:boldItalic r:id="rId40"/>
    </p:embeddedFont>
    <p:embeddedFont>
      <p:font typeface="Montserrat Light" panose="00000400000000000000" pitchFamily="2" charset="0"/>
      <p:regular r:id="rId41"/>
      <p:italic r:id="rId42"/>
    </p:embeddedFont>
    <p:embeddedFont>
      <p:font typeface="Montserrat Medium" panose="00000600000000000000" pitchFamily="2" charset="0"/>
      <p:regular r:id="rId43"/>
      <p:bold r:id="rId44"/>
      <p:italic r:id="rId45"/>
    </p:embeddedFont>
    <p:embeddedFont>
      <p:font typeface="Montserrat SemiBold" panose="00000700000000000000" pitchFamily="2" charset="0"/>
      <p:regular r:id="rId46"/>
      <p:bold r:id="rId47"/>
      <p:italic r:id="rId48"/>
      <p:boldItalic r:id="rId49"/>
    </p:embeddedFont>
    <p:embeddedFont>
      <p:font typeface="Roboto" panose="02000000000000000000" pitchFamily="2" charset="0"/>
      <p:regular r:id="rId50"/>
      <p:bold r:id="rId51"/>
      <p:italic r:id="rId52"/>
      <p:boldItalic r:id="rId53"/>
    </p:embeddedFont>
    <p:embeddedFont>
      <p:font typeface="Roboto Condensed Light" panose="02000000000000000000" pitchFamily="2" charset="0"/>
      <p:regular r:id="rId54"/>
      <p:italic r:id="rId55"/>
    </p:embeddedFont>
  </p:embeddedFontLst>
  <p:defaultTex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48" userDrawn="1">
          <p15:clr>
            <a:srgbClr val="A4A3A4"/>
          </p15:clr>
        </p15:guide>
        <p15:guide id="2" pos="384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14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A4A"/>
    <a:srgbClr val="717171"/>
    <a:srgbClr val="5191C5"/>
    <a:srgbClr val="2576B7"/>
    <a:srgbClr val="257A26"/>
    <a:srgbClr val="1E5E92"/>
    <a:srgbClr val="289D48"/>
    <a:srgbClr val="EFC351"/>
    <a:srgbClr val="5E3391"/>
    <a:srgbClr val="5E32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814" autoAdjust="0"/>
    <p:restoredTop sz="96357" autoAdjust="0"/>
  </p:normalViewPr>
  <p:slideViewPr>
    <p:cSldViewPr>
      <p:cViewPr varScale="1">
        <p:scale>
          <a:sx n="110" d="100"/>
          <a:sy n="110" d="100"/>
        </p:scale>
        <p:origin x="1296" y="108"/>
      </p:cViewPr>
      <p:guideLst>
        <p:guide orient="horz" pos="3748"/>
        <p:guide pos="3841"/>
      </p:guideLst>
    </p:cSldViewPr>
  </p:slideViewPr>
  <p:notesTextViewPr>
    <p:cViewPr>
      <p:scale>
        <a:sx n="1" d="1"/>
        <a:sy n="1" d="1"/>
      </p:scale>
      <p:origin x="0" y="0"/>
    </p:cViewPr>
  </p:notesTextViewPr>
  <p:notesViewPr>
    <p:cSldViewPr>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notesMaster" Target="notesMasters/notesMaster1.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font" Target="fonts/font25.fntdata"/><Relationship Id="rId50" Type="http://schemas.openxmlformats.org/officeDocument/2006/relationships/font" Target="fonts/font28.fntdata"/><Relationship Id="rId55" Type="http://schemas.openxmlformats.org/officeDocument/2006/relationships/font" Target="fonts/font33.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7.fntdata"/><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font" Target="fonts/font23.fntdata"/><Relationship Id="rId53" Type="http://schemas.openxmlformats.org/officeDocument/2006/relationships/font" Target="fonts/font31.fntdata"/><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font" Target="fonts/font26.fntdata"/><Relationship Id="rId5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font" Target="fonts/font29.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font" Target="fonts/font24.fntdata"/><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19.fntdata"/><Relationship Id="rId54" Type="http://schemas.openxmlformats.org/officeDocument/2006/relationships/font" Target="fonts/font32.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openxmlformats.org/officeDocument/2006/relationships/font" Target="fonts/font27.fntdata"/><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font" Target="fonts/font9.fntdata"/><Relationship Id="rId44" Type="http://schemas.openxmlformats.org/officeDocument/2006/relationships/font" Target="fonts/font22.fntdata"/><Relationship Id="rId52" Type="http://schemas.openxmlformats.org/officeDocument/2006/relationships/font" Target="fonts/font30.fntdata"/><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200" b="1" i="0" dirty="0">
                <a:solidFill>
                  <a:schemeClr val="tx1">
                    <a:lumMod val="50000"/>
                  </a:schemeClr>
                </a:solidFill>
                <a:latin typeface="Montserrat SemiBold" pitchFamily="2" charset="77"/>
              </a:rPr>
              <a:t>Distribution</a:t>
            </a:r>
            <a:r>
              <a:rPr lang="en-US" sz="1200" b="1" i="0" baseline="0" dirty="0">
                <a:solidFill>
                  <a:schemeClr val="tx1">
                    <a:lumMod val="50000"/>
                  </a:schemeClr>
                </a:solidFill>
                <a:latin typeface="Montserrat SemiBold" pitchFamily="2" charset="77"/>
              </a:rPr>
              <a:t> of Benchmark by Root Cause of the Data Breach</a:t>
            </a:r>
            <a:endParaRPr lang="en-US" sz="1200" b="1" i="0" dirty="0">
              <a:solidFill>
                <a:schemeClr val="tx1">
                  <a:lumMod val="50000"/>
                </a:schemeClr>
              </a:solidFill>
              <a:latin typeface="Montserrat SemiBold" pitchFamily="2" charset="77"/>
            </a:endParaRPr>
          </a:p>
        </c:rich>
      </c:tx>
      <c:layout>
        <c:manualLayout>
          <c:xMode val="edge"/>
          <c:yMode val="edge"/>
          <c:x val="0.1477788535787749"/>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9343069618670522"/>
          <c:y val="0.18763631284939422"/>
          <c:w val="0.41623507116956421"/>
          <c:h val="0.64346897522665292"/>
        </c:manualLayout>
      </c:layout>
      <c:doughnutChart>
        <c:varyColors val="1"/>
        <c:ser>
          <c:idx val="0"/>
          <c:order val="0"/>
          <c:tx>
            <c:strRef>
              <c:f>Sheet1!$B$1</c:f>
              <c:strCache>
                <c:ptCount val="1"/>
                <c:pt idx="0">
                  <c:v>Sales</c:v>
                </c:pt>
              </c:strCache>
            </c:strRef>
          </c:tx>
          <c:spPr>
            <a:ln>
              <a:noFill/>
            </a:ln>
          </c:spPr>
          <c:explosion val="2"/>
          <c:dPt>
            <c:idx val="0"/>
            <c:bubble3D val="0"/>
            <c:spPr>
              <a:gradFill>
                <a:gsLst>
                  <a:gs pos="0">
                    <a:schemeClr val="accent1"/>
                  </a:gs>
                  <a:gs pos="100000">
                    <a:schemeClr val="accent1">
                      <a:lumMod val="60000"/>
                      <a:lumOff val="40000"/>
                    </a:schemeClr>
                  </a:gs>
                </a:gsLst>
                <a:lin ang="5400000" scaled="1"/>
              </a:gradFill>
              <a:ln w="19050">
                <a:noFill/>
              </a:ln>
              <a:effectLst/>
            </c:spPr>
            <c:extLst>
              <c:ext xmlns:c16="http://schemas.microsoft.com/office/drawing/2014/chart" uri="{C3380CC4-5D6E-409C-BE32-E72D297353CC}">
                <c16:uniqueId val="{00000001-1FD1-49A4-9C89-95593E249F51}"/>
              </c:ext>
            </c:extLst>
          </c:dPt>
          <c:dPt>
            <c:idx val="1"/>
            <c:bubble3D val="0"/>
            <c:spPr>
              <a:gradFill>
                <a:gsLst>
                  <a:gs pos="0">
                    <a:schemeClr val="accent5"/>
                  </a:gs>
                  <a:gs pos="100000">
                    <a:schemeClr val="accent5">
                      <a:lumMod val="60000"/>
                      <a:lumOff val="40000"/>
                    </a:schemeClr>
                  </a:gs>
                </a:gsLst>
                <a:lin ang="5400000" scaled="1"/>
              </a:gradFill>
              <a:ln w="19050">
                <a:noFill/>
              </a:ln>
              <a:effectLst/>
            </c:spPr>
            <c:extLst>
              <c:ext xmlns:c16="http://schemas.microsoft.com/office/drawing/2014/chart" uri="{C3380CC4-5D6E-409C-BE32-E72D297353CC}">
                <c16:uniqueId val="{00000003-1FD1-49A4-9C89-95593E249F51}"/>
              </c:ext>
            </c:extLst>
          </c:dPt>
          <c:dPt>
            <c:idx val="2"/>
            <c:bubble3D val="0"/>
            <c:spPr>
              <a:gradFill>
                <a:gsLst>
                  <a:gs pos="0">
                    <a:schemeClr val="accent6"/>
                  </a:gs>
                  <a:gs pos="100000">
                    <a:schemeClr val="accent6">
                      <a:lumMod val="60000"/>
                      <a:lumOff val="40000"/>
                    </a:schemeClr>
                  </a:gs>
                </a:gsLst>
                <a:lin ang="5400000" scaled="1"/>
              </a:gradFill>
              <a:ln w="19050">
                <a:noFill/>
              </a:ln>
              <a:effectLst/>
            </c:spPr>
            <c:extLst>
              <c:ext xmlns:c16="http://schemas.microsoft.com/office/drawing/2014/chart" uri="{C3380CC4-5D6E-409C-BE32-E72D297353CC}">
                <c16:uniqueId val="{00000005-1FD1-49A4-9C89-95593E249F51}"/>
              </c:ext>
            </c:extLst>
          </c:dPt>
          <c:dPt>
            <c:idx val="3"/>
            <c:bubble3D val="0"/>
            <c:spPr>
              <a:solidFill>
                <a:schemeClr val="accent4"/>
              </a:solidFill>
              <a:ln w="19050">
                <a:noFill/>
              </a:ln>
              <a:effectLst/>
            </c:spPr>
            <c:extLst>
              <c:ext xmlns:c16="http://schemas.microsoft.com/office/drawing/2014/chart" uri="{C3380CC4-5D6E-409C-BE32-E72D297353CC}">
                <c16:uniqueId val="{00000007-1FD1-49A4-9C89-95593E249F51}"/>
              </c:ext>
            </c:extLst>
          </c:dPt>
          <c:dLbls>
            <c:dLbl>
              <c:idx val="0"/>
              <c:tx>
                <c:rich>
                  <a:bodyPr/>
                  <a:lstStyle/>
                  <a:p>
                    <a:r>
                      <a:rPr lang="en-US" dirty="0"/>
                      <a:t>51%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FD1-49A4-9C89-95593E249F51}"/>
                </c:ext>
              </c:extLst>
            </c:dLbl>
            <c:dLbl>
              <c:idx val="1"/>
              <c:tx>
                <c:rich>
                  <a:bodyPr/>
                  <a:lstStyle/>
                  <a:p>
                    <a:r>
                      <a:rPr lang="en-US" dirty="0"/>
                      <a:t>24%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FD1-49A4-9C89-95593E249F51}"/>
                </c:ext>
              </c:extLst>
            </c:dLbl>
            <c:dLbl>
              <c:idx val="2"/>
              <c:tx>
                <c:rich>
                  <a:bodyPr/>
                  <a:lstStyle/>
                  <a:p>
                    <a:fld id="{537CD199-1707-4099-A82A-D675F0685E03}"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FD1-49A4-9C89-95593E249F5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Roboto Condensed Light" panose="02000000000000000000" pitchFamily="2" charset="0"/>
                    <a:ea typeface="Roboto Condensed Light" panose="02000000000000000000" pitchFamily="2" charset="0"/>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Malicious or Criminal Attack</c:v>
                </c:pt>
                <c:pt idx="1">
                  <c:v>Human Error</c:v>
                </c:pt>
                <c:pt idx="2">
                  <c:v>Systems Glitches</c:v>
                </c:pt>
              </c:strCache>
            </c:strRef>
          </c:cat>
          <c:val>
            <c:numRef>
              <c:f>Sheet1!$B$2:$B$4</c:f>
              <c:numCache>
                <c:formatCode>General</c:formatCode>
                <c:ptCount val="3"/>
                <c:pt idx="0">
                  <c:v>48</c:v>
                </c:pt>
                <c:pt idx="1">
                  <c:v>27</c:v>
                </c:pt>
                <c:pt idx="2">
                  <c:v>25</c:v>
                </c:pt>
              </c:numCache>
            </c:numRef>
          </c:val>
          <c:extLst>
            <c:ext xmlns:c16="http://schemas.microsoft.com/office/drawing/2014/chart" uri="{C3380CC4-5D6E-409C-BE32-E72D297353CC}">
              <c16:uniqueId val="{00000008-1FD1-49A4-9C89-95593E249F51}"/>
            </c:ext>
          </c:extLst>
        </c:ser>
        <c:dLbls>
          <c:showLegendKey val="0"/>
          <c:showVal val="0"/>
          <c:showCatName val="0"/>
          <c:showSerName val="0"/>
          <c:showPercent val="0"/>
          <c:showBubbleSize val="0"/>
          <c:showLeaderLines val="1"/>
        </c:dLbls>
        <c:firstSliceAng val="0"/>
        <c:holeSize val="60"/>
      </c:doughnutChart>
      <c:spPr>
        <a:noFill/>
        <a:ln>
          <a:noFill/>
        </a:ln>
        <a:effectLst/>
      </c:spPr>
    </c:plotArea>
    <c:legend>
      <c:legendPos val="r"/>
      <c:layout>
        <c:manualLayout>
          <c:xMode val="edge"/>
          <c:yMode val="edge"/>
          <c:x val="0.63051897381091326"/>
          <c:y val="0.23680142457449196"/>
          <c:w val="0.36948102618908679"/>
          <c:h val="0.5845114686182709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Exo DemiBold" panose="02000703000000000000" pitchFamily="2" charset="0"/>
              <a:ea typeface="Roboto Condensed Light"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2200" b="0" i="0" u="none" strike="noStrike" kern="1200" cap="none" spc="0" normalizeH="0" baseline="0">
                <a:solidFill>
                  <a:schemeClr val="tx1">
                    <a:lumMod val="65000"/>
                    <a:lumOff val="35000"/>
                  </a:schemeClr>
                </a:solidFill>
                <a:latin typeface="Exo" panose="02000503000000000000" pitchFamily="2" charset="77"/>
                <a:ea typeface="+mj-ea"/>
                <a:cs typeface="+mj-cs"/>
              </a:defRPr>
            </a:pPr>
            <a:r>
              <a:rPr lang="en-US" sz="1200" b="1" i="0" dirty="0">
                <a:solidFill>
                  <a:schemeClr val="tx1">
                    <a:lumMod val="50000"/>
                  </a:schemeClr>
                </a:solidFill>
                <a:latin typeface="Montserrat SemiBold" pitchFamily="2" charset="77"/>
              </a:rPr>
              <a:t>Per Capita</a:t>
            </a:r>
            <a:r>
              <a:rPr lang="en-US" sz="1200" b="1" i="0" baseline="0" dirty="0">
                <a:solidFill>
                  <a:schemeClr val="tx1">
                    <a:lumMod val="50000"/>
                  </a:schemeClr>
                </a:solidFill>
                <a:latin typeface="Montserrat SemiBold" pitchFamily="2" charset="77"/>
              </a:rPr>
              <a:t> for Three Root Causes of a Data Breach</a:t>
            </a:r>
          </a:p>
          <a:p>
            <a:pPr algn="l">
              <a:defRPr/>
            </a:pPr>
            <a:r>
              <a:rPr lang="en-US" sz="900" b="1" i="0" baseline="0" dirty="0">
                <a:solidFill>
                  <a:schemeClr val="tx1">
                    <a:lumMod val="50000"/>
                  </a:schemeClr>
                </a:solidFill>
                <a:latin typeface="Montserrat SemiBold" pitchFamily="2" charset="77"/>
              </a:rPr>
              <a:t>Measured in US$</a:t>
            </a:r>
            <a:endParaRPr lang="en-US" sz="900" b="1" i="0" dirty="0">
              <a:solidFill>
                <a:schemeClr val="tx1">
                  <a:lumMod val="50000"/>
                </a:schemeClr>
              </a:solidFill>
              <a:latin typeface="Montserrat SemiBold" pitchFamily="2" charset="77"/>
            </a:endParaRPr>
          </a:p>
        </c:rich>
      </c:tx>
      <c:layout>
        <c:manualLayout>
          <c:xMode val="edge"/>
          <c:yMode val="edge"/>
          <c:x val="0.14119658714317948"/>
          <c:y val="0"/>
        </c:manualLayout>
      </c:layout>
      <c:overlay val="0"/>
      <c:spPr>
        <a:noFill/>
        <a:ln>
          <a:noFill/>
        </a:ln>
        <a:effectLst/>
      </c:spPr>
      <c:txPr>
        <a:bodyPr rot="0" spcFirstLastPara="1" vertOverflow="ellipsis" vert="horz" wrap="square" anchor="ctr" anchorCtr="1"/>
        <a:lstStyle/>
        <a:p>
          <a:pPr algn="l">
            <a:defRPr sz="2200" b="0" i="0" u="none" strike="noStrike" kern="1200" cap="none" spc="0" normalizeH="0" baseline="0">
              <a:solidFill>
                <a:schemeClr val="tx1">
                  <a:lumMod val="65000"/>
                  <a:lumOff val="35000"/>
                </a:schemeClr>
              </a:solidFill>
              <a:latin typeface="Exo" panose="02000503000000000000" pitchFamily="2" charset="77"/>
              <a:ea typeface="+mj-ea"/>
              <a:cs typeface="+mj-cs"/>
            </a:defRPr>
          </a:pPr>
          <a:endParaRPr lang="en-US"/>
        </a:p>
      </c:txPr>
    </c:title>
    <c:autoTitleDeleted val="0"/>
    <c:plotArea>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gradFill>
                <a:gsLst>
                  <a:gs pos="0">
                    <a:schemeClr val="accent1"/>
                  </a:gs>
                  <a:gs pos="100000">
                    <a:schemeClr val="accent1">
                      <a:lumMod val="60000"/>
                      <a:lumOff val="40000"/>
                    </a:schemeClr>
                  </a:gs>
                </a:gsLst>
                <a:lin ang="5400000" scaled="1"/>
              </a:gradFill>
              <a:ln>
                <a:noFill/>
              </a:ln>
              <a:effectLst/>
            </c:spPr>
            <c:extLst>
              <c:ext xmlns:c16="http://schemas.microsoft.com/office/drawing/2014/chart" uri="{C3380CC4-5D6E-409C-BE32-E72D297353CC}">
                <c16:uniqueId val="{00000004-86A3-407D-8ADF-B684752DA26C}"/>
              </c:ext>
            </c:extLst>
          </c:dPt>
          <c:dPt>
            <c:idx val="1"/>
            <c:invertIfNegative val="0"/>
            <c:bubble3D val="0"/>
            <c:spPr>
              <a:gradFill>
                <a:gsLst>
                  <a:gs pos="0">
                    <a:schemeClr val="accent6"/>
                  </a:gs>
                  <a:gs pos="100000">
                    <a:schemeClr val="accent6">
                      <a:lumMod val="60000"/>
                      <a:lumOff val="40000"/>
                    </a:schemeClr>
                  </a:gs>
                </a:gsLst>
                <a:lin ang="5400000" scaled="1"/>
              </a:gradFill>
              <a:ln>
                <a:noFill/>
              </a:ln>
              <a:effectLst/>
            </c:spPr>
            <c:extLst>
              <c:ext xmlns:c16="http://schemas.microsoft.com/office/drawing/2014/chart" uri="{C3380CC4-5D6E-409C-BE32-E72D297353CC}">
                <c16:uniqueId val="{00000003-5C75-4944-AEFD-BB67AF0EE156}"/>
              </c:ext>
            </c:extLst>
          </c:dPt>
          <c:dPt>
            <c:idx val="2"/>
            <c:invertIfNegative val="0"/>
            <c:bubble3D val="0"/>
            <c:spPr>
              <a:gradFill>
                <a:gsLst>
                  <a:gs pos="0">
                    <a:schemeClr val="accent5"/>
                  </a:gs>
                  <a:gs pos="100000">
                    <a:schemeClr val="accent5">
                      <a:lumMod val="60000"/>
                      <a:lumOff val="40000"/>
                    </a:schemeClr>
                  </a:gs>
                </a:gsLst>
                <a:lin ang="5400000" scaled="1"/>
              </a:gradFill>
              <a:ln>
                <a:noFill/>
              </a:ln>
              <a:effectLst/>
            </c:spPr>
            <c:extLst>
              <c:ext xmlns:c16="http://schemas.microsoft.com/office/drawing/2014/chart" uri="{C3380CC4-5D6E-409C-BE32-E72D297353CC}">
                <c16:uniqueId val="{00000004-5C75-4944-AEFD-BB67AF0EE156}"/>
              </c:ext>
            </c:extLst>
          </c:dPt>
          <c:dLbls>
            <c:dLbl>
              <c:idx val="0"/>
              <c:tx>
                <c:rich>
                  <a:bodyPr/>
                  <a:lstStyle/>
                  <a:p>
                    <a:r>
                      <a:rPr lang="en-US" dirty="0"/>
                      <a:t>$166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86A3-407D-8ADF-B684752DA26C}"/>
                </c:ext>
              </c:extLst>
            </c:dLbl>
            <c:dLbl>
              <c:idx val="1"/>
              <c:tx>
                <c:rich>
                  <a:bodyPr/>
                  <a:lstStyle/>
                  <a:p>
                    <a:r>
                      <a:rPr lang="en-US" dirty="0"/>
                      <a:t>$132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C75-4944-AEFD-BB67AF0EE156}"/>
                </c:ext>
              </c:extLst>
            </c:dLbl>
            <c:dLbl>
              <c:idx val="2"/>
              <c:tx>
                <c:rich>
                  <a:bodyPr/>
                  <a:lstStyle/>
                  <a:p>
                    <a:r>
                      <a:rPr lang="en-US" dirty="0"/>
                      <a:t>$133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5C75-4944-AEFD-BB67AF0EE15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Exo DemiBold" panose="02000703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3"/>
                <c:pt idx="0">
                  <c:v>Malicious or Criminal Attack</c:v>
                </c:pt>
                <c:pt idx="1">
                  <c:v>System Glitch</c:v>
                </c:pt>
                <c:pt idx="2">
                  <c:v>Human Error</c:v>
                </c:pt>
              </c:strCache>
            </c:strRef>
          </c:cat>
          <c:val>
            <c:numRef>
              <c:f>Sheet1!$B$2:$B$5</c:f>
              <c:numCache>
                <c:formatCode>"$"#,##0_);[Red]\("$"#,##0\)</c:formatCode>
                <c:ptCount val="3"/>
                <c:pt idx="0">
                  <c:v>157</c:v>
                </c:pt>
                <c:pt idx="1">
                  <c:v>128</c:v>
                </c:pt>
                <c:pt idx="2">
                  <c:v>131</c:v>
                </c:pt>
              </c:numCache>
            </c:numRef>
          </c:val>
          <c:extLst>
            <c:ext xmlns:c16="http://schemas.microsoft.com/office/drawing/2014/chart" uri="{C3380CC4-5D6E-409C-BE32-E72D297353CC}">
              <c16:uniqueId val="{00000000-5C75-4944-AEFD-BB67AF0EE156}"/>
            </c:ext>
          </c:extLst>
        </c:ser>
        <c:dLbls>
          <c:showLegendKey val="0"/>
          <c:showVal val="0"/>
          <c:showCatName val="0"/>
          <c:showSerName val="0"/>
          <c:showPercent val="0"/>
          <c:showBubbleSize val="0"/>
        </c:dLbls>
        <c:gapWidth val="200"/>
        <c:overlap val="7"/>
        <c:axId val="479365872"/>
        <c:axId val="479366264"/>
      </c:barChart>
      <c:catAx>
        <c:axId val="479365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50000"/>
                  </a:schemeClr>
                </a:solidFill>
                <a:latin typeface="Exo DemiBold" panose="02000703000000000000" pitchFamily="2" charset="0"/>
                <a:ea typeface="+mn-ea"/>
                <a:cs typeface="+mn-cs"/>
              </a:defRPr>
            </a:pPr>
            <a:endParaRPr lang="en-US"/>
          </a:p>
        </c:txPr>
        <c:crossAx val="479366264"/>
        <c:crosses val="autoZero"/>
        <c:auto val="1"/>
        <c:lblAlgn val="ctr"/>
        <c:lblOffset val="100"/>
        <c:noMultiLvlLbl val="0"/>
      </c:catAx>
      <c:valAx>
        <c:axId val="47936626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Exo DemiBold" panose="02000703000000000000" pitchFamily="2" charset="0"/>
                <a:ea typeface="+mn-ea"/>
                <a:cs typeface="+mn-cs"/>
              </a:defRPr>
            </a:pPr>
            <a:endParaRPr lang="en-US"/>
          </a:p>
        </c:txPr>
        <c:crossAx val="479365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Exo" panose="02000503000000000000" pitchFamily="2" charset="77"/>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en-US" dirty="0">
                <a:solidFill>
                  <a:schemeClr val="tx1">
                    <a:lumMod val="50000"/>
                  </a:schemeClr>
                </a:solidFill>
                <a:latin typeface="Exo DemiBold" panose="02000703000000000000" pitchFamily="2" charset="0"/>
              </a:rPr>
              <a:t>Total</a:t>
            </a:r>
            <a:r>
              <a:rPr lang="en-US" baseline="0" dirty="0">
                <a:solidFill>
                  <a:schemeClr val="tx1">
                    <a:lumMod val="50000"/>
                  </a:schemeClr>
                </a:solidFill>
                <a:latin typeface="Exo DemiBold" panose="02000703000000000000" pitchFamily="2" charset="0"/>
              </a:rPr>
              <a:t> Cost for Three Data Breach Root Causes</a:t>
            </a:r>
          </a:p>
          <a:p>
            <a:pPr algn="l">
              <a:defRPr/>
            </a:pPr>
            <a:r>
              <a:rPr lang="en-US" sz="900" baseline="0" dirty="0">
                <a:solidFill>
                  <a:schemeClr val="tx1">
                    <a:lumMod val="50000"/>
                  </a:schemeClr>
                </a:solidFill>
                <a:latin typeface="Exo DemiBold" panose="02000703000000000000" pitchFamily="2" charset="0"/>
              </a:rPr>
              <a:t>Measured in US$ millions</a:t>
            </a:r>
            <a:endParaRPr lang="en-CA" sz="900" dirty="0">
              <a:solidFill>
                <a:schemeClr val="tx1">
                  <a:lumMod val="50000"/>
                </a:schemeClr>
              </a:solidFill>
              <a:latin typeface="Exo DemiBold" panose="02000703000000000000" pitchFamily="2" charset="0"/>
            </a:endParaRPr>
          </a:p>
        </c:rich>
      </c:tx>
      <c:overlay val="0"/>
      <c:spPr>
        <a:noFill/>
        <a:ln>
          <a:noFill/>
        </a:ln>
        <a:effectLst/>
      </c:spPr>
      <c:txPr>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Malicious or Criminal Attack</c:v>
                </c:pt>
              </c:strCache>
            </c:strRef>
          </c:tx>
          <c:spPr>
            <a:gradFill flip="none" rotWithShape="1">
              <a:gsLst>
                <a:gs pos="0">
                  <a:schemeClr val="accent1"/>
                </a:gs>
                <a:gs pos="100000">
                  <a:schemeClr val="accent1">
                    <a:lumMod val="60000"/>
                    <a:lumOff val="40000"/>
                  </a:schemeClr>
                </a:gs>
              </a:gsLst>
              <a:lin ang="5400000" scaled="1"/>
              <a:tileRect/>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50000"/>
                      </a:schemeClr>
                    </a:solidFill>
                    <a:latin typeface="Exo DemiBold" panose="02000703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 2015</c:v>
                </c:pt>
                <c:pt idx="1">
                  <c:v>FY 2016</c:v>
                </c:pt>
                <c:pt idx="2">
                  <c:v>FY 2017</c:v>
                </c:pt>
                <c:pt idx="3">
                  <c:v>FY 2018</c:v>
                </c:pt>
                <c:pt idx="4">
                  <c:v>FY 2019</c:v>
                </c:pt>
              </c:strCache>
            </c:strRef>
          </c:cat>
          <c:val>
            <c:numRef>
              <c:f>Sheet1!$B$2:$B$6</c:f>
              <c:numCache>
                <c:formatCode>"$"#,##0.00_);[Red]\("$"#,##0.00\)</c:formatCode>
                <c:ptCount val="5"/>
                <c:pt idx="0">
                  <c:v>4.18</c:v>
                </c:pt>
                <c:pt idx="1">
                  <c:v>4.3</c:v>
                </c:pt>
                <c:pt idx="2">
                  <c:v>4.01</c:v>
                </c:pt>
                <c:pt idx="3">
                  <c:v>4.09</c:v>
                </c:pt>
                <c:pt idx="4">
                  <c:v>4.45</c:v>
                </c:pt>
              </c:numCache>
            </c:numRef>
          </c:val>
          <c:extLst>
            <c:ext xmlns:c16="http://schemas.microsoft.com/office/drawing/2014/chart" uri="{C3380CC4-5D6E-409C-BE32-E72D297353CC}">
              <c16:uniqueId val="{00000000-63CD-4686-BD53-7291473B9CED}"/>
            </c:ext>
          </c:extLst>
        </c:ser>
        <c:ser>
          <c:idx val="1"/>
          <c:order val="1"/>
          <c:tx>
            <c:strRef>
              <c:f>Sheet1!$C$1</c:f>
              <c:strCache>
                <c:ptCount val="1"/>
                <c:pt idx="0">
                  <c:v>System Glitch</c:v>
                </c:pt>
              </c:strCache>
            </c:strRef>
          </c:tx>
          <c:spPr>
            <a:gradFill flip="none" rotWithShape="1">
              <a:gsLst>
                <a:gs pos="0">
                  <a:schemeClr val="accent6"/>
                </a:gs>
                <a:gs pos="100000">
                  <a:schemeClr val="accent6">
                    <a:lumMod val="60000"/>
                    <a:lumOff val="40000"/>
                  </a:schemeClr>
                </a:gs>
              </a:gsLst>
              <a:lin ang="5400000" scaled="1"/>
              <a:tileRect/>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50000"/>
                      </a:schemeClr>
                    </a:solidFill>
                    <a:latin typeface="Exo DemiBold" panose="02000703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 2015</c:v>
                </c:pt>
                <c:pt idx="1">
                  <c:v>FY 2016</c:v>
                </c:pt>
                <c:pt idx="2">
                  <c:v>FY 2017</c:v>
                </c:pt>
                <c:pt idx="3">
                  <c:v>FY 2018</c:v>
                </c:pt>
                <c:pt idx="4">
                  <c:v>FY 2019</c:v>
                </c:pt>
              </c:strCache>
            </c:strRef>
          </c:cat>
          <c:val>
            <c:numRef>
              <c:f>Sheet1!$C$2:$C$6</c:f>
              <c:numCache>
                <c:formatCode>"$"#,##0.00_);[Red]\("$"#,##0.00\)</c:formatCode>
                <c:ptCount val="5"/>
                <c:pt idx="0">
                  <c:v>3.49</c:v>
                </c:pt>
                <c:pt idx="1">
                  <c:v>3.4</c:v>
                </c:pt>
                <c:pt idx="2">
                  <c:v>3.29</c:v>
                </c:pt>
                <c:pt idx="3">
                  <c:v>3.42</c:v>
                </c:pt>
                <c:pt idx="4">
                  <c:v>3.24</c:v>
                </c:pt>
              </c:numCache>
            </c:numRef>
          </c:val>
          <c:extLst>
            <c:ext xmlns:c16="http://schemas.microsoft.com/office/drawing/2014/chart" uri="{C3380CC4-5D6E-409C-BE32-E72D297353CC}">
              <c16:uniqueId val="{00000001-63CD-4686-BD53-7291473B9CED}"/>
            </c:ext>
          </c:extLst>
        </c:ser>
        <c:ser>
          <c:idx val="2"/>
          <c:order val="2"/>
          <c:tx>
            <c:strRef>
              <c:f>Sheet1!$D$1</c:f>
              <c:strCache>
                <c:ptCount val="1"/>
                <c:pt idx="0">
                  <c:v>Human Error</c:v>
                </c:pt>
              </c:strCache>
            </c:strRef>
          </c:tx>
          <c:spPr>
            <a:gradFill flip="none" rotWithShape="1">
              <a:gsLst>
                <a:gs pos="0">
                  <a:schemeClr val="accent5"/>
                </a:gs>
                <a:gs pos="100000">
                  <a:schemeClr val="accent5">
                    <a:lumMod val="60000"/>
                    <a:lumOff val="40000"/>
                  </a:schemeClr>
                </a:gs>
              </a:gsLst>
              <a:lin ang="5400000" scaled="1"/>
              <a:tileRect/>
            </a:gradFill>
            <a:ln>
              <a:noFill/>
            </a:ln>
            <a:effectLst/>
          </c:spPr>
          <c:invertIfNegative val="0"/>
          <c:dLbls>
            <c:dLbl>
              <c:idx val="0"/>
              <c:layout>
                <c:manualLayout>
                  <c:x val="9.4063915171235576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D53-48FA-A1F2-34A6AFC695E5}"/>
                </c:ext>
              </c:extLst>
            </c:dLbl>
            <c:dLbl>
              <c:idx val="1"/>
              <c:layout>
                <c:manualLayout>
                  <c:x val="1.12876698205482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D53-48FA-A1F2-34A6AFC695E5}"/>
                </c:ext>
              </c:extLst>
            </c:dLbl>
            <c:dLbl>
              <c:idx val="2"/>
              <c:layout>
                <c:manualLayout>
                  <c:x val="3.7625566068494234E-3"/>
                  <c:y val="1.324611034592747E-7"/>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5.0455884097850769E-2"/>
                      <c:h val="4.5858298939807814E-2"/>
                    </c:manualLayout>
                  </c15:layout>
                </c:ext>
                <c:ext xmlns:c16="http://schemas.microsoft.com/office/drawing/2014/chart" uri="{C3380CC4-5D6E-409C-BE32-E72D297353CC}">
                  <c16:uniqueId val="{00000001-7D53-48FA-A1F2-34A6AFC695E5}"/>
                </c:ext>
              </c:extLst>
            </c:dLbl>
            <c:dLbl>
              <c:idx val="3"/>
              <c:layout>
                <c:manualLayout>
                  <c:x val="5.643834910274135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53-48FA-A1F2-34A6AFC695E5}"/>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50000"/>
                      </a:schemeClr>
                    </a:solidFill>
                    <a:latin typeface="Exo DemiBold" panose="02000703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 2015</c:v>
                </c:pt>
                <c:pt idx="1">
                  <c:v>FY 2016</c:v>
                </c:pt>
                <c:pt idx="2">
                  <c:v>FY 2017</c:v>
                </c:pt>
                <c:pt idx="3">
                  <c:v>FY 2018</c:v>
                </c:pt>
                <c:pt idx="4">
                  <c:v>FY 2019</c:v>
                </c:pt>
              </c:strCache>
            </c:strRef>
          </c:cat>
          <c:val>
            <c:numRef>
              <c:f>Sheet1!$D$2:$D$6</c:f>
              <c:numCache>
                <c:formatCode>"$"#,##0.00_);[Red]\("$"#,##0.00\)</c:formatCode>
                <c:ptCount val="5"/>
                <c:pt idx="0">
                  <c:v>3.37</c:v>
                </c:pt>
                <c:pt idx="1">
                  <c:v>3.37</c:v>
                </c:pt>
                <c:pt idx="2">
                  <c:v>3.23</c:v>
                </c:pt>
                <c:pt idx="3">
                  <c:v>3.34</c:v>
                </c:pt>
                <c:pt idx="4">
                  <c:v>3.5</c:v>
                </c:pt>
              </c:numCache>
            </c:numRef>
          </c:val>
          <c:extLst>
            <c:ext xmlns:c16="http://schemas.microsoft.com/office/drawing/2014/chart" uri="{C3380CC4-5D6E-409C-BE32-E72D297353CC}">
              <c16:uniqueId val="{00000002-63CD-4686-BD53-7291473B9CED}"/>
            </c:ext>
          </c:extLst>
        </c:ser>
        <c:dLbls>
          <c:dLblPos val="outEnd"/>
          <c:showLegendKey val="0"/>
          <c:showVal val="1"/>
          <c:showCatName val="0"/>
          <c:showSerName val="0"/>
          <c:showPercent val="0"/>
          <c:showBubbleSize val="0"/>
        </c:dLbls>
        <c:gapWidth val="219"/>
        <c:overlap val="-50"/>
        <c:axId val="881077071"/>
        <c:axId val="783544335"/>
      </c:barChart>
      <c:catAx>
        <c:axId val="8810770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Exo DemiBold" panose="02000703000000000000" pitchFamily="2" charset="0"/>
                <a:ea typeface="+mn-ea"/>
                <a:cs typeface="+mn-cs"/>
              </a:defRPr>
            </a:pPr>
            <a:endParaRPr lang="en-US"/>
          </a:p>
        </c:txPr>
        <c:crossAx val="783544335"/>
        <c:crosses val="autoZero"/>
        <c:auto val="1"/>
        <c:lblAlgn val="ctr"/>
        <c:lblOffset val="100"/>
        <c:noMultiLvlLbl val="0"/>
      </c:catAx>
      <c:valAx>
        <c:axId val="783544335"/>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_);[Red]\(&quot;$&quot;#,##0.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50000"/>
                  </a:schemeClr>
                </a:solidFill>
                <a:latin typeface="Exo DemiBold" panose="02000703000000000000" pitchFamily="2" charset="0"/>
                <a:ea typeface="+mn-ea"/>
                <a:cs typeface="+mn-cs"/>
              </a:defRPr>
            </a:pPr>
            <a:endParaRPr lang="en-US"/>
          </a:p>
        </c:txPr>
        <c:crossAx val="881077071"/>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tx1">
                    <a:lumMod val="50000"/>
                  </a:schemeClr>
                </a:solidFill>
                <a:latin typeface="Exo DemiBold" panose="02000703000000000000" pitchFamily="2" charset="0"/>
                <a:ea typeface="+mn-ea"/>
                <a:cs typeface="+mn-cs"/>
              </a:defRPr>
            </a:pPr>
            <a:endParaRPr lang="en-US"/>
          </a:p>
        </c:txPr>
      </c:legendEntry>
      <c:legendEntry>
        <c:idx val="1"/>
        <c:txPr>
          <a:bodyPr rot="0" spcFirstLastPara="1" vertOverflow="ellipsis" vert="horz" wrap="square" anchor="ctr" anchorCtr="1"/>
          <a:lstStyle/>
          <a:p>
            <a:pPr>
              <a:defRPr sz="1197" b="0" i="0" u="none" strike="noStrike" kern="1200" baseline="0">
                <a:solidFill>
                  <a:schemeClr val="tx1">
                    <a:lumMod val="50000"/>
                  </a:schemeClr>
                </a:solidFill>
                <a:latin typeface="Exo DemiBold" panose="02000703000000000000" pitchFamily="2" charset="0"/>
                <a:ea typeface="+mn-ea"/>
                <a:cs typeface="+mn-cs"/>
              </a:defRPr>
            </a:pPr>
            <a:endParaRPr lang="en-US"/>
          </a:p>
        </c:txPr>
      </c:legendEntry>
      <c:legendEntry>
        <c:idx val="2"/>
        <c:txPr>
          <a:bodyPr rot="0" spcFirstLastPara="1" vertOverflow="ellipsis" vert="horz" wrap="square" anchor="ctr" anchorCtr="1"/>
          <a:lstStyle/>
          <a:p>
            <a:pPr>
              <a:defRPr sz="1197" b="0" i="0" u="none" strike="noStrike" kern="1200" baseline="0">
                <a:solidFill>
                  <a:schemeClr val="tx1">
                    <a:lumMod val="50000"/>
                  </a:schemeClr>
                </a:solidFill>
                <a:latin typeface="Exo DemiBold" panose="02000703000000000000" pitchFamily="2" charset="0"/>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71789155966782"/>
          <c:y val="7.5714257415069278E-2"/>
          <c:w val="0.75023840524877849"/>
          <c:h val="0.7983416264296781"/>
        </c:manualLayout>
      </c:layout>
      <c:barChart>
        <c:barDir val="bar"/>
        <c:grouping val="clustered"/>
        <c:varyColors val="0"/>
        <c:ser>
          <c:idx val="0"/>
          <c:order val="0"/>
          <c:tx>
            <c:strRef>
              <c:f>Sheet1!$B$1</c:f>
              <c:strCache>
                <c:ptCount val="1"/>
                <c:pt idx="0">
                  <c:v>US$ Millions</c:v>
                </c:pt>
              </c:strCache>
            </c:strRef>
          </c:tx>
          <c:spPr>
            <a:gradFill flip="none" rotWithShape="1">
              <a:gsLst>
                <a:gs pos="0">
                  <a:schemeClr val="accent6"/>
                </a:gs>
                <a:gs pos="100000">
                  <a:schemeClr val="accent6">
                    <a:lumMod val="60000"/>
                    <a:lumOff val="40000"/>
                  </a:schemeClr>
                </a:gs>
              </a:gsLst>
              <a:lin ang="18900000" scaled="1"/>
              <a:tileRect/>
            </a:gradFill>
            <a:ln>
              <a:solidFill>
                <a:schemeClr val="tx1">
                  <a:lumMod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lumMod val="50000"/>
                      </a:schemeClr>
                    </a:solidFill>
                    <a:latin typeface="Exo DemiBold" panose="02000703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Health</c:v>
                </c:pt>
                <c:pt idx="1">
                  <c:v>Financial</c:v>
                </c:pt>
                <c:pt idx="2">
                  <c:v>Energy </c:v>
                </c:pt>
                <c:pt idx="3">
                  <c:v>Inustrial</c:v>
                </c:pt>
                <c:pt idx="4">
                  <c:v>Pharma</c:v>
                </c:pt>
                <c:pt idx="5">
                  <c:v>Technology</c:v>
                </c:pt>
                <c:pt idx="6">
                  <c:v>Education</c:v>
                </c:pt>
                <c:pt idx="7">
                  <c:v>Services</c:v>
                </c:pt>
                <c:pt idx="8">
                  <c:v>Entertainment</c:v>
                </c:pt>
                <c:pt idx="9">
                  <c:v>Transportation</c:v>
                </c:pt>
                <c:pt idx="10">
                  <c:v>Communication</c:v>
                </c:pt>
                <c:pt idx="11">
                  <c:v>Consumer</c:v>
                </c:pt>
                <c:pt idx="12">
                  <c:v>Media</c:v>
                </c:pt>
                <c:pt idx="13">
                  <c:v>Hospitality</c:v>
                </c:pt>
                <c:pt idx="14">
                  <c:v>Retail</c:v>
                </c:pt>
                <c:pt idx="15">
                  <c:v>Research</c:v>
                </c:pt>
                <c:pt idx="16">
                  <c:v>Public</c:v>
                </c:pt>
              </c:strCache>
            </c:strRef>
          </c:cat>
          <c:val>
            <c:numRef>
              <c:f>Sheet1!$B$2:$B$18</c:f>
              <c:numCache>
                <c:formatCode>"$"#,##0.00_);[Red]\("$"#,##0.00\)</c:formatCode>
                <c:ptCount val="17"/>
                <c:pt idx="0">
                  <c:v>6.45</c:v>
                </c:pt>
                <c:pt idx="1">
                  <c:v>5.86</c:v>
                </c:pt>
                <c:pt idx="2">
                  <c:v>5.6</c:v>
                </c:pt>
                <c:pt idx="3">
                  <c:v>5.2</c:v>
                </c:pt>
                <c:pt idx="4">
                  <c:v>5.2</c:v>
                </c:pt>
                <c:pt idx="5">
                  <c:v>5.05</c:v>
                </c:pt>
                <c:pt idx="6">
                  <c:v>4.7699999999999996</c:v>
                </c:pt>
                <c:pt idx="7">
                  <c:v>4.62</c:v>
                </c:pt>
                <c:pt idx="8">
                  <c:v>4.32</c:v>
                </c:pt>
                <c:pt idx="9">
                  <c:v>3.77</c:v>
                </c:pt>
                <c:pt idx="10">
                  <c:v>3.45</c:v>
                </c:pt>
                <c:pt idx="11">
                  <c:v>2.59</c:v>
                </c:pt>
                <c:pt idx="12">
                  <c:v>2.2400000000000002</c:v>
                </c:pt>
                <c:pt idx="13">
                  <c:v>1.99</c:v>
                </c:pt>
                <c:pt idx="14">
                  <c:v>1.84</c:v>
                </c:pt>
                <c:pt idx="15">
                  <c:v>1.65</c:v>
                </c:pt>
                <c:pt idx="16">
                  <c:v>1.29</c:v>
                </c:pt>
              </c:numCache>
            </c:numRef>
          </c:val>
          <c:extLst>
            <c:ext xmlns:c16="http://schemas.microsoft.com/office/drawing/2014/chart" uri="{C3380CC4-5D6E-409C-BE32-E72D297353CC}">
              <c16:uniqueId val="{00000000-85F3-4EBC-A57C-31B3DF3F42BA}"/>
            </c:ext>
          </c:extLst>
        </c:ser>
        <c:dLbls>
          <c:dLblPos val="outEnd"/>
          <c:showLegendKey val="0"/>
          <c:showVal val="1"/>
          <c:showCatName val="0"/>
          <c:showSerName val="0"/>
          <c:showPercent val="0"/>
          <c:showBubbleSize val="0"/>
        </c:dLbls>
        <c:gapWidth val="131"/>
        <c:axId val="647733480"/>
        <c:axId val="647733872"/>
      </c:barChart>
      <c:catAx>
        <c:axId val="6477334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50000"/>
                  </a:schemeClr>
                </a:solidFill>
                <a:latin typeface="Exo DemiBold" panose="02000703000000000000" pitchFamily="2" charset="0"/>
                <a:ea typeface="+mn-ea"/>
                <a:cs typeface="+mn-cs"/>
              </a:defRPr>
            </a:pPr>
            <a:endParaRPr lang="en-US"/>
          </a:p>
        </c:txPr>
        <c:crossAx val="647733872"/>
        <c:crosses val="autoZero"/>
        <c:auto val="1"/>
        <c:lblAlgn val="ctr"/>
        <c:lblOffset val="100"/>
        <c:noMultiLvlLbl val="0"/>
      </c:catAx>
      <c:valAx>
        <c:axId val="64773387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50000"/>
                      </a:schemeClr>
                    </a:solidFill>
                    <a:latin typeface="Exo DemiBold" panose="02000703000000000000" pitchFamily="2" charset="0"/>
                    <a:ea typeface="+mn-ea"/>
                    <a:cs typeface="+mn-cs"/>
                  </a:defRPr>
                </a:pPr>
                <a:r>
                  <a:rPr lang="en-US" dirty="0">
                    <a:solidFill>
                      <a:schemeClr val="tx1">
                        <a:lumMod val="50000"/>
                      </a:schemeClr>
                    </a:solidFill>
                    <a:latin typeface="Exo DemiBold" panose="02000703000000000000" pitchFamily="2" charset="0"/>
                  </a:rPr>
                  <a:t>Measured</a:t>
                </a:r>
                <a:r>
                  <a:rPr lang="en-US" baseline="0" dirty="0">
                    <a:solidFill>
                      <a:schemeClr val="tx1">
                        <a:lumMod val="50000"/>
                      </a:schemeClr>
                    </a:solidFill>
                    <a:latin typeface="Exo DemiBold" panose="02000703000000000000" pitchFamily="2" charset="0"/>
                  </a:rPr>
                  <a:t> in US$ Millions</a:t>
                </a:r>
                <a:endParaRPr lang="en-CA" dirty="0">
                  <a:solidFill>
                    <a:schemeClr val="tx1">
                      <a:lumMod val="50000"/>
                    </a:schemeClr>
                  </a:solidFill>
                  <a:latin typeface="Exo DemiBold" panose="02000703000000000000" pitchFamily="2" charset="0"/>
                </a:endParaRPr>
              </a:p>
            </c:rich>
          </c:tx>
          <c:layout>
            <c:manualLayout>
              <c:xMode val="edge"/>
              <c:yMode val="edge"/>
              <c:x val="0.37797821309342577"/>
              <c:y val="0.93685804915606175"/>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50000"/>
                    </a:schemeClr>
                  </a:solidFill>
                  <a:latin typeface="Exo DemiBold" panose="02000703000000000000" pitchFamily="2" charset="0"/>
                  <a:ea typeface="+mn-ea"/>
                  <a:cs typeface="+mn-cs"/>
                </a:defRPr>
              </a:pPr>
              <a:endParaRPr lang="en-US"/>
            </a:p>
          </c:txPr>
        </c:title>
        <c:numFmt formatCode="&quot;$&quot;#,##0.00_);[Red]\(&quot;$&quot;#,##0.00\)" sourceLinked="1"/>
        <c:majorTickMark val="out"/>
        <c:minorTickMark val="none"/>
        <c:tickLblPos val="nextTo"/>
        <c:spPr>
          <a:noFill/>
          <a:ln>
            <a:solidFill>
              <a:schemeClr val="accent1">
                <a:shade val="50000"/>
              </a:schemeClr>
            </a:solidFill>
          </a:ln>
          <a:effectLst/>
        </c:spPr>
        <c:txPr>
          <a:bodyPr rot="-60000000" spcFirstLastPara="1" vertOverflow="ellipsis" vert="horz" wrap="square" anchor="ctr" anchorCtr="1"/>
          <a:lstStyle/>
          <a:p>
            <a:pPr>
              <a:defRPr sz="1050" b="0" i="0" u="none" strike="noStrike" kern="1200" baseline="0">
                <a:solidFill>
                  <a:schemeClr val="tx1">
                    <a:lumMod val="50000"/>
                  </a:schemeClr>
                </a:solidFill>
                <a:latin typeface="Exo DemiBold" panose="02000703000000000000" pitchFamily="2" charset="0"/>
                <a:ea typeface="+mn-ea"/>
                <a:cs typeface="+mn-cs"/>
              </a:defRPr>
            </a:pPr>
            <a:endParaRPr lang="en-US"/>
          </a:p>
        </c:txPr>
        <c:crossAx val="647733480"/>
        <c:crosses val="autoZero"/>
        <c:crossBetween val="between"/>
      </c:valAx>
      <c:spPr>
        <a:noFill/>
        <a:ln w="25400">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mn-lt"/>
                <a:ea typeface="+mn-ea"/>
                <a:cs typeface="+mn-cs"/>
              </a:defRPr>
            </a:pPr>
            <a:r>
              <a:rPr lang="en-CA" dirty="0">
                <a:solidFill>
                  <a:schemeClr val="tx1">
                    <a:lumMod val="50000"/>
                  </a:schemeClr>
                </a:solidFill>
                <a:latin typeface="Exo DemiBold" panose="02000703000000000000" pitchFamily="2" charset="0"/>
              </a:rPr>
              <a:t>Percentage of businesses</a:t>
            </a:r>
            <a:r>
              <a:rPr lang="en-CA" baseline="0" dirty="0">
                <a:solidFill>
                  <a:schemeClr val="tx1">
                    <a:lumMod val="50000"/>
                  </a:schemeClr>
                </a:solidFill>
                <a:latin typeface="Exo DemiBold" panose="02000703000000000000" pitchFamily="2" charset="0"/>
              </a:rPr>
              <a:t> who e</a:t>
            </a:r>
            <a:r>
              <a:rPr lang="en-CA" dirty="0">
                <a:solidFill>
                  <a:schemeClr val="tx1">
                    <a:lumMod val="50000"/>
                  </a:schemeClr>
                </a:solidFill>
                <a:latin typeface="Exo DemiBold" panose="02000703000000000000" pitchFamily="2" charset="0"/>
              </a:rPr>
              <a:t>xperienced a data breach in the last year</a:t>
            </a:r>
          </a:p>
        </c:rich>
      </c:tx>
      <c:layout>
        <c:manualLayout>
          <c:xMode val="edge"/>
          <c:yMode val="edge"/>
          <c:x val="0.12279173132555511"/>
          <c:y val="2.5651548847062531E-2"/>
        </c:manualLayout>
      </c:layout>
      <c:overlay val="0"/>
      <c:spPr>
        <a:noFill/>
        <a:ln>
          <a:noFill/>
        </a:ln>
        <a:effectLst/>
      </c:spPr>
      <c:txPr>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Global</c:v>
                </c:pt>
              </c:strCache>
            </c:strRef>
          </c:tx>
          <c:spPr>
            <a:gradFill flip="none" rotWithShape="1">
              <a:gsLst>
                <a:gs pos="0">
                  <a:schemeClr val="accent1"/>
                </a:gs>
                <a:gs pos="100000">
                  <a:schemeClr val="accent1">
                    <a:lumMod val="60000"/>
                    <a:lumOff val="40000"/>
                  </a:schemeClr>
                </a:gs>
              </a:gsLst>
              <a:lin ang="10800000" scaled="1"/>
              <a:tileRect/>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lumMod val="50000"/>
                      </a:schemeClr>
                    </a:solidFill>
                    <a:latin typeface="Exo DemiBold" panose="02000703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2019</c:v>
                </c:pt>
                <c:pt idx="1">
                  <c:v>2018</c:v>
                </c:pt>
                <c:pt idx="2">
                  <c:v>2017</c:v>
                </c:pt>
                <c:pt idx="3">
                  <c:v>2016</c:v>
                </c:pt>
              </c:numCache>
            </c:numRef>
          </c:cat>
          <c:val>
            <c:numRef>
              <c:f>Sheet1!$B$2:$B$5</c:f>
              <c:numCache>
                <c:formatCode>0%</c:formatCode>
                <c:ptCount val="4"/>
                <c:pt idx="0">
                  <c:v>0.49</c:v>
                </c:pt>
                <c:pt idx="1">
                  <c:v>0.36</c:v>
                </c:pt>
                <c:pt idx="2">
                  <c:v>0.26</c:v>
                </c:pt>
                <c:pt idx="3">
                  <c:v>0.2</c:v>
                </c:pt>
              </c:numCache>
            </c:numRef>
          </c:val>
          <c:extLst>
            <c:ext xmlns:c16="http://schemas.microsoft.com/office/drawing/2014/chart" uri="{C3380CC4-5D6E-409C-BE32-E72D297353CC}">
              <c16:uniqueId val="{00000000-A67B-448C-82BC-5BABB6B6B848}"/>
            </c:ext>
          </c:extLst>
        </c:ser>
        <c:ser>
          <c:idx val="1"/>
          <c:order val="1"/>
          <c:tx>
            <c:strRef>
              <c:f>Sheet1!$C$1</c:f>
              <c:strCache>
                <c:ptCount val="1"/>
                <c:pt idx="0">
                  <c:v>US Total</c:v>
                </c:pt>
              </c:strCache>
            </c:strRef>
          </c:tx>
          <c:spPr>
            <a:gradFill flip="none" rotWithShape="1">
              <a:gsLst>
                <a:gs pos="0">
                  <a:schemeClr val="accent6"/>
                </a:gs>
                <a:gs pos="100000">
                  <a:schemeClr val="accent6">
                    <a:lumMod val="60000"/>
                    <a:lumOff val="40000"/>
                  </a:schemeClr>
                </a:gs>
              </a:gsLst>
              <a:lin ang="10800000" scaled="1"/>
              <a:tileRect/>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lumMod val="50000"/>
                      </a:schemeClr>
                    </a:solidFill>
                    <a:latin typeface="Exo DemiBold" panose="02000703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2019</c:v>
                </c:pt>
                <c:pt idx="1">
                  <c:v>2018</c:v>
                </c:pt>
                <c:pt idx="2">
                  <c:v>2017</c:v>
                </c:pt>
                <c:pt idx="3">
                  <c:v>2016</c:v>
                </c:pt>
              </c:numCache>
            </c:numRef>
          </c:cat>
          <c:val>
            <c:numRef>
              <c:f>Sheet1!$C$2:$C$5</c:f>
              <c:numCache>
                <c:formatCode>0%</c:formatCode>
                <c:ptCount val="4"/>
                <c:pt idx="0">
                  <c:v>0.59</c:v>
                </c:pt>
                <c:pt idx="1">
                  <c:v>0.46</c:v>
                </c:pt>
                <c:pt idx="2">
                  <c:v>0.24</c:v>
                </c:pt>
                <c:pt idx="3">
                  <c:v>0.19</c:v>
                </c:pt>
              </c:numCache>
            </c:numRef>
          </c:val>
          <c:extLst>
            <c:ext xmlns:c16="http://schemas.microsoft.com/office/drawing/2014/chart" uri="{C3380CC4-5D6E-409C-BE32-E72D297353CC}">
              <c16:uniqueId val="{00000001-A67B-448C-82BC-5BABB6B6B848}"/>
            </c:ext>
          </c:extLst>
        </c:ser>
        <c:dLbls>
          <c:showLegendKey val="0"/>
          <c:showVal val="0"/>
          <c:showCatName val="0"/>
          <c:showSerName val="0"/>
          <c:showPercent val="0"/>
          <c:showBubbleSize val="0"/>
        </c:dLbls>
        <c:gapWidth val="182"/>
        <c:axId val="645989472"/>
        <c:axId val="645990256"/>
      </c:barChart>
      <c:catAx>
        <c:axId val="645989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lumMod val="50000"/>
                  </a:schemeClr>
                </a:solidFill>
                <a:latin typeface="Exo DemiBold" panose="02000703000000000000" pitchFamily="2" charset="0"/>
                <a:ea typeface="+mn-ea"/>
                <a:cs typeface="+mn-cs"/>
              </a:defRPr>
            </a:pPr>
            <a:endParaRPr lang="en-US"/>
          </a:p>
        </c:txPr>
        <c:crossAx val="645990256"/>
        <c:crosses val="autoZero"/>
        <c:auto val="1"/>
        <c:lblAlgn val="ctr"/>
        <c:lblOffset val="100"/>
        <c:noMultiLvlLbl val="0"/>
      </c:catAx>
      <c:valAx>
        <c:axId val="6459902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lumMod val="50000"/>
                  </a:schemeClr>
                </a:solidFill>
                <a:latin typeface="Exo DemiBold" panose="02000703000000000000" pitchFamily="2" charset="0"/>
                <a:ea typeface="+mn-ea"/>
                <a:cs typeface="+mn-cs"/>
              </a:defRPr>
            </a:pPr>
            <a:endParaRPr lang="en-US"/>
          </a:p>
        </c:txPr>
        <c:crossAx val="645989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lumMod val="50000"/>
                </a:schemeClr>
              </a:solidFill>
              <a:latin typeface="Exo DemiBold" panose="02000703000000000000" pitchFamily="2"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F32373-9585-4806-96E8-C60B0335FF7D}" type="doc">
      <dgm:prSet loTypeId="urn:microsoft.com/office/officeart/2005/8/layout/pyramid1" loCatId="pyramid" qsTypeId="urn:microsoft.com/office/officeart/2005/8/quickstyle/simple1" qsCatId="simple" csTypeId="urn:microsoft.com/office/officeart/2005/8/colors/accent1_3" csCatId="accent1" phldr="1"/>
      <dgm:spPr/>
    </dgm:pt>
    <dgm:pt modelId="{974A3540-2446-4EC4-8AE4-931B9E8D1471}">
      <dgm:prSet phldrT="[Text]"/>
      <dgm:spPr/>
      <dgm:t>
        <a:bodyPr/>
        <a:lstStyle/>
        <a:p>
          <a:endParaRPr lang="en-CA" dirty="0"/>
        </a:p>
      </dgm:t>
    </dgm:pt>
    <dgm:pt modelId="{4DFE710A-A44B-4584-A477-3659ED33ABF6}" type="parTrans" cxnId="{58C51167-4FDB-402A-B0B7-68F354B63552}">
      <dgm:prSet/>
      <dgm:spPr/>
      <dgm:t>
        <a:bodyPr/>
        <a:lstStyle/>
        <a:p>
          <a:endParaRPr lang="en-CA"/>
        </a:p>
      </dgm:t>
    </dgm:pt>
    <dgm:pt modelId="{B2C6019A-2A68-4635-A067-297555222953}" type="sibTrans" cxnId="{58C51167-4FDB-402A-B0B7-68F354B63552}">
      <dgm:prSet/>
      <dgm:spPr/>
      <dgm:t>
        <a:bodyPr/>
        <a:lstStyle/>
        <a:p>
          <a:endParaRPr lang="en-CA"/>
        </a:p>
      </dgm:t>
    </dgm:pt>
    <dgm:pt modelId="{B02F903C-6710-4E09-9DB0-2040925ABDFC}">
      <dgm:prSet/>
      <dgm:spPr/>
      <dgm:t>
        <a:bodyPr/>
        <a:lstStyle/>
        <a:p>
          <a:endParaRPr lang="en-CA" dirty="0"/>
        </a:p>
      </dgm:t>
    </dgm:pt>
    <dgm:pt modelId="{8E3BA282-8410-4C78-B701-7C32C2882DDD}" type="parTrans" cxnId="{252FC43E-BCCB-4DBC-8539-F76EB2FAF37D}">
      <dgm:prSet/>
      <dgm:spPr/>
      <dgm:t>
        <a:bodyPr/>
        <a:lstStyle/>
        <a:p>
          <a:endParaRPr lang="en-CA"/>
        </a:p>
      </dgm:t>
    </dgm:pt>
    <dgm:pt modelId="{793B64D0-62EB-4B6B-9FA2-0F7EF5B70FC0}" type="sibTrans" cxnId="{252FC43E-BCCB-4DBC-8539-F76EB2FAF37D}">
      <dgm:prSet/>
      <dgm:spPr/>
      <dgm:t>
        <a:bodyPr/>
        <a:lstStyle/>
        <a:p>
          <a:endParaRPr lang="en-CA"/>
        </a:p>
      </dgm:t>
    </dgm:pt>
    <dgm:pt modelId="{5FA6503D-6C4F-4B0B-B340-D7B5F9D3F03E}">
      <dgm:prSet/>
      <dgm:spPr/>
      <dgm:t>
        <a:bodyPr/>
        <a:lstStyle/>
        <a:p>
          <a:endParaRPr lang="en-CA" dirty="0"/>
        </a:p>
      </dgm:t>
    </dgm:pt>
    <dgm:pt modelId="{9A8481F6-4CDF-4AD5-9F70-836C887BFE54}" type="parTrans" cxnId="{1DB65126-EE2A-4AB5-9C42-22BECBF91FD3}">
      <dgm:prSet/>
      <dgm:spPr/>
      <dgm:t>
        <a:bodyPr/>
        <a:lstStyle/>
        <a:p>
          <a:endParaRPr lang="en-CA"/>
        </a:p>
      </dgm:t>
    </dgm:pt>
    <dgm:pt modelId="{86A3548A-721E-4D55-8F33-2B8CC65AFF7C}" type="sibTrans" cxnId="{1DB65126-EE2A-4AB5-9C42-22BECBF91FD3}">
      <dgm:prSet/>
      <dgm:spPr/>
      <dgm:t>
        <a:bodyPr/>
        <a:lstStyle/>
        <a:p>
          <a:endParaRPr lang="en-CA"/>
        </a:p>
      </dgm:t>
    </dgm:pt>
    <dgm:pt modelId="{DF7B0745-80EE-411D-8C2A-4C8727DD6C83}">
      <dgm:prSet/>
      <dgm:spPr/>
      <dgm:t>
        <a:bodyPr/>
        <a:lstStyle/>
        <a:p>
          <a:endParaRPr lang="en-CA" dirty="0"/>
        </a:p>
      </dgm:t>
    </dgm:pt>
    <dgm:pt modelId="{830D6EE0-A96E-49FC-83BF-16AFF8026ECC}" type="sibTrans" cxnId="{58C802E2-A173-4734-A232-BDF363E5504A}">
      <dgm:prSet/>
      <dgm:spPr/>
      <dgm:t>
        <a:bodyPr/>
        <a:lstStyle/>
        <a:p>
          <a:endParaRPr lang="en-CA"/>
        </a:p>
      </dgm:t>
    </dgm:pt>
    <dgm:pt modelId="{66F6E4EB-2301-48BE-B421-0495384E490E}" type="parTrans" cxnId="{58C802E2-A173-4734-A232-BDF363E5504A}">
      <dgm:prSet/>
      <dgm:spPr/>
      <dgm:t>
        <a:bodyPr/>
        <a:lstStyle/>
        <a:p>
          <a:endParaRPr lang="en-CA"/>
        </a:p>
      </dgm:t>
    </dgm:pt>
    <dgm:pt modelId="{73E8AEB4-784B-47C6-9B7A-9607C4A71685}">
      <dgm:prSet/>
      <dgm:spPr/>
      <dgm:t>
        <a:bodyPr/>
        <a:lstStyle/>
        <a:p>
          <a:endParaRPr lang="en-CA" dirty="0"/>
        </a:p>
      </dgm:t>
    </dgm:pt>
    <dgm:pt modelId="{1DDD029A-28A8-487F-A45F-F268EAD39653}" type="parTrans" cxnId="{BD1D5144-DB5A-4DA3-8F04-8A17B3011AB5}">
      <dgm:prSet/>
      <dgm:spPr/>
      <dgm:t>
        <a:bodyPr/>
        <a:lstStyle/>
        <a:p>
          <a:endParaRPr lang="en-CA"/>
        </a:p>
      </dgm:t>
    </dgm:pt>
    <dgm:pt modelId="{41A34103-FF4D-4784-A6D1-1D5B5749D161}" type="sibTrans" cxnId="{BD1D5144-DB5A-4DA3-8F04-8A17B3011AB5}">
      <dgm:prSet/>
      <dgm:spPr/>
      <dgm:t>
        <a:bodyPr/>
        <a:lstStyle/>
        <a:p>
          <a:endParaRPr lang="en-CA"/>
        </a:p>
      </dgm:t>
    </dgm:pt>
    <dgm:pt modelId="{D1F98C8D-B385-40E0-9FCF-0FF9B35CAC5F}">
      <dgm:prSet/>
      <dgm:spPr/>
      <dgm:t>
        <a:bodyPr/>
        <a:lstStyle/>
        <a:p>
          <a:endParaRPr lang="en-CA" dirty="0"/>
        </a:p>
      </dgm:t>
    </dgm:pt>
    <dgm:pt modelId="{4E84B06C-1846-48A0-9AB6-3EC8A2E66A4C}" type="parTrans" cxnId="{F052A29F-8A4A-4AE7-888D-05DB07F8A8B6}">
      <dgm:prSet/>
      <dgm:spPr/>
      <dgm:t>
        <a:bodyPr/>
        <a:lstStyle/>
        <a:p>
          <a:endParaRPr lang="en-CA"/>
        </a:p>
      </dgm:t>
    </dgm:pt>
    <dgm:pt modelId="{665847F1-A311-42DE-B0E2-DC9EFD5F9D62}" type="sibTrans" cxnId="{F052A29F-8A4A-4AE7-888D-05DB07F8A8B6}">
      <dgm:prSet/>
      <dgm:spPr/>
      <dgm:t>
        <a:bodyPr/>
        <a:lstStyle/>
        <a:p>
          <a:endParaRPr lang="en-CA"/>
        </a:p>
      </dgm:t>
    </dgm:pt>
    <dgm:pt modelId="{C1A80739-3CA5-4435-B5C0-B7927E807B6B}" type="pres">
      <dgm:prSet presAssocID="{E0F32373-9585-4806-96E8-C60B0335FF7D}" presName="Name0" presStyleCnt="0">
        <dgm:presLayoutVars>
          <dgm:dir/>
          <dgm:animLvl val="lvl"/>
          <dgm:resizeHandles val="exact"/>
        </dgm:presLayoutVars>
      </dgm:prSet>
      <dgm:spPr/>
    </dgm:pt>
    <dgm:pt modelId="{A63B638E-4825-4424-AE0B-B3410542B6FE}" type="pres">
      <dgm:prSet presAssocID="{DF7B0745-80EE-411D-8C2A-4C8727DD6C83}" presName="Name8" presStyleCnt="0"/>
      <dgm:spPr/>
    </dgm:pt>
    <dgm:pt modelId="{227ACA59-6138-4E18-A25A-67982CD2901A}" type="pres">
      <dgm:prSet presAssocID="{DF7B0745-80EE-411D-8C2A-4C8727DD6C83}" presName="level" presStyleLbl="node1" presStyleIdx="0" presStyleCnt="6" custScaleY="102497">
        <dgm:presLayoutVars>
          <dgm:chMax val="1"/>
          <dgm:bulletEnabled val="1"/>
        </dgm:presLayoutVars>
      </dgm:prSet>
      <dgm:spPr/>
    </dgm:pt>
    <dgm:pt modelId="{83758629-89DD-40A8-8997-286802CCD199}" type="pres">
      <dgm:prSet presAssocID="{DF7B0745-80EE-411D-8C2A-4C8727DD6C83}" presName="levelTx" presStyleLbl="revTx" presStyleIdx="0" presStyleCnt="0">
        <dgm:presLayoutVars>
          <dgm:chMax val="1"/>
          <dgm:bulletEnabled val="1"/>
        </dgm:presLayoutVars>
      </dgm:prSet>
      <dgm:spPr/>
    </dgm:pt>
    <dgm:pt modelId="{EB36A05A-20B0-4631-9467-05511A77ECF1}" type="pres">
      <dgm:prSet presAssocID="{D1F98C8D-B385-40E0-9FCF-0FF9B35CAC5F}" presName="Name8" presStyleCnt="0"/>
      <dgm:spPr/>
    </dgm:pt>
    <dgm:pt modelId="{1F1A1AFE-66F4-482F-99AB-CC79BDD4350A}" type="pres">
      <dgm:prSet presAssocID="{D1F98C8D-B385-40E0-9FCF-0FF9B35CAC5F}" presName="level" presStyleLbl="node1" presStyleIdx="1" presStyleCnt="6">
        <dgm:presLayoutVars>
          <dgm:chMax val="1"/>
          <dgm:bulletEnabled val="1"/>
        </dgm:presLayoutVars>
      </dgm:prSet>
      <dgm:spPr/>
    </dgm:pt>
    <dgm:pt modelId="{DA939D2C-B6F4-4EDC-B527-53F0283AB2E8}" type="pres">
      <dgm:prSet presAssocID="{D1F98C8D-B385-40E0-9FCF-0FF9B35CAC5F}" presName="levelTx" presStyleLbl="revTx" presStyleIdx="0" presStyleCnt="0">
        <dgm:presLayoutVars>
          <dgm:chMax val="1"/>
          <dgm:bulletEnabled val="1"/>
        </dgm:presLayoutVars>
      </dgm:prSet>
      <dgm:spPr/>
    </dgm:pt>
    <dgm:pt modelId="{0652B3F7-3563-4C98-A997-62E01DC04EB5}" type="pres">
      <dgm:prSet presAssocID="{73E8AEB4-784B-47C6-9B7A-9607C4A71685}" presName="Name8" presStyleCnt="0"/>
      <dgm:spPr/>
    </dgm:pt>
    <dgm:pt modelId="{B00BD47C-7898-4654-9293-53DC54D0E81E}" type="pres">
      <dgm:prSet presAssocID="{73E8AEB4-784B-47C6-9B7A-9607C4A71685}" presName="level" presStyleLbl="node1" presStyleIdx="2" presStyleCnt="6">
        <dgm:presLayoutVars>
          <dgm:chMax val="1"/>
          <dgm:bulletEnabled val="1"/>
        </dgm:presLayoutVars>
      </dgm:prSet>
      <dgm:spPr/>
    </dgm:pt>
    <dgm:pt modelId="{8296DA2B-D6F0-43A1-934A-6D4C6F42BF61}" type="pres">
      <dgm:prSet presAssocID="{73E8AEB4-784B-47C6-9B7A-9607C4A71685}" presName="levelTx" presStyleLbl="revTx" presStyleIdx="0" presStyleCnt="0">
        <dgm:presLayoutVars>
          <dgm:chMax val="1"/>
          <dgm:bulletEnabled val="1"/>
        </dgm:presLayoutVars>
      </dgm:prSet>
      <dgm:spPr/>
    </dgm:pt>
    <dgm:pt modelId="{5D2ADE97-06E1-4995-B7B5-68301AB0A8D2}" type="pres">
      <dgm:prSet presAssocID="{B02F903C-6710-4E09-9DB0-2040925ABDFC}" presName="Name8" presStyleCnt="0"/>
      <dgm:spPr/>
    </dgm:pt>
    <dgm:pt modelId="{F77A32C3-5FFE-47C7-A1A8-C03282FE7DFB}" type="pres">
      <dgm:prSet presAssocID="{B02F903C-6710-4E09-9DB0-2040925ABDFC}" presName="level" presStyleLbl="node1" presStyleIdx="3" presStyleCnt="6">
        <dgm:presLayoutVars>
          <dgm:chMax val="1"/>
          <dgm:bulletEnabled val="1"/>
        </dgm:presLayoutVars>
      </dgm:prSet>
      <dgm:spPr/>
    </dgm:pt>
    <dgm:pt modelId="{6C1782D0-D2AA-4300-BB38-D30087B898E5}" type="pres">
      <dgm:prSet presAssocID="{B02F903C-6710-4E09-9DB0-2040925ABDFC}" presName="levelTx" presStyleLbl="revTx" presStyleIdx="0" presStyleCnt="0">
        <dgm:presLayoutVars>
          <dgm:chMax val="1"/>
          <dgm:bulletEnabled val="1"/>
        </dgm:presLayoutVars>
      </dgm:prSet>
      <dgm:spPr/>
    </dgm:pt>
    <dgm:pt modelId="{E43006DC-D09F-4C09-8B56-A3B9B90BDFD7}" type="pres">
      <dgm:prSet presAssocID="{5FA6503D-6C4F-4B0B-B340-D7B5F9D3F03E}" presName="Name8" presStyleCnt="0"/>
      <dgm:spPr/>
    </dgm:pt>
    <dgm:pt modelId="{832FA2F3-7A14-4676-8353-4002DE41887F}" type="pres">
      <dgm:prSet presAssocID="{5FA6503D-6C4F-4B0B-B340-D7B5F9D3F03E}" presName="level" presStyleLbl="node1" presStyleIdx="4" presStyleCnt="6">
        <dgm:presLayoutVars>
          <dgm:chMax val="1"/>
          <dgm:bulletEnabled val="1"/>
        </dgm:presLayoutVars>
      </dgm:prSet>
      <dgm:spPr/>
    </dgm:pt>
    <dgm:pt modelId="{F5B3DC91-5994-44A3-AB27-581D954444A8}" type="pres">
      <dgm:prSet presAssocID="{5FA6503D-6C4F-4B0B-B340-D7B5F9D3F03E}" presName="levelTx" presStyleLbl="revTx" presStyleIdx="0" presStyleCnt="0">
        <dgm:presLayoutVars>
          <dgm:chMax val="1"/>
          <dgm:bulletEnabled val="1"/>
        </dgm:presLayoutVars>
      </dgm:prSet>
      <dgm:spPr/>
    </dgm:pt>
    <dgm:pt modelId="{897E9D3D-424F-4C08-8D04-4E4DE93A7581}" type="pres">
      <dgm:prSet presAssocID="{974A3540-2446-4EC4-8AE4-931B9E8D1471}" presName="Name8" presStyleCnt="0"/>
      <dgm:spPr/>
    </dgm:pt>
    <dgm:pt modelId="{FDCF422B-1485-4A05-8167-B704002E7281}" type="pres">
      <dgm:prSet presAssocID="{974A3540-2446-4EC4-8AE4-931B9E8D1471}" presName="level" presStyleLbl="node1" presStyleIdx="5" presStyleCnt="6">
        <dgm:presLayoutVars>
          <dgm:chMax val="1"/>
          <dgm:bulletEnabled val="1"/>
        </dgm:presLayoutVars>
      </dgm:prSet>
      <dgm:spPr/>
    </dgm:pt>
    <dgm:pt modelId="{A2D42C4A-4E2B-4D5C-8769-7C4E38643F8C}" type="pres">
      <dgm:prSet presAssocID="{974A3540-2446-4EC4-8AE4-931B9E8D1471}" presName="levelTx" presStyleLbl="revTx" presStyleIdx="0" presStyleCnt="0">
        <dgm:presLayoutVars>
          <dgm:chMax val="1"/>
          <dgm:bulletEnabled val="1"/>
        </dgm:presLayoutVars>
      </dgm:prSet>
      <dgm:spPr/>
    </dgm:pt>
  </dgm:ptLst>
  <dgm:cxnLst>
    <dgm:cxn modelId="{A4316A0A-0D9D-43A0-8AF8-F9AC69440949}" type="presOf" srcId="{974A3540-2446-4EC4-8AE4-931B9E8D1471}" destId="{FDCF422B-1485-4A05-8167-B704002E7281}" srcOrd="0" destOrd="0" presId="urn:microsoft.com/office/officeart/2005/8/layout/pyramid1"/>
    <dgm:cxn modelId="{0F25881A-0218-407E-9CF9-9197940590FF}" type="presOf" srcId="{D1F98C8D-B385-40E0-9FCF-0FF9B35CAC5F}" destId="{1F1A1AFE-66F4-482F-99AB-CC79BDD4350A}" srcOrd="0" destOrd="0" presId="urn:microsoft.com/office/officeart/2005/8/layout/pyramid1"/>
    <dgm:cxn modelId="{1DB65126-EE2A-4AB5-9C42-22BECBF91FD3}" srcId="{E0F32373-9585-4806-96E8-C60B0335FF7D}" destId="{5FA6503D-6C4F-4B0B-B340-D7B5F9D3F03E}" srcOrd="4" destOrd="0" parTransId="{9A8481F6-4CDF-4AD5-9F70-836C887BFE54}" sibTransId="{86A3548A-721E-4D55-8F33-2B8CC65AFF7C}"/>
    <dgm:cxn modelId="{9F181F2B-8F64-4DE5-B27F-428F2AF4A776}" type="presOf" srcId="{D1F98C8D-B385-40E0-9FCF-0FF9B35CAC5F}" destId="{DA939D2C-B6F4-4EDC-B527-53F0283AB2E8}" srcOrd="1" destOrd="0" presId="urn:microsoft.com/office/officeart/2005/8/layout/pyramid1"/>
    <dgm:cxn modelId="{252FC43E-BCCB-4DBC-8539-F76EB2FAF37D}" srcId="{E0F32373-9585-4806-96E8-C60B0335FF7D}" destId="{B02F903C-6710-4E09-9DB0-2040925ABDFC}" srcOrd="3" destOrd="0" parTransId="{8E3BA282-8410-4C78-B701-7C32C2882DDD}" sibTransId="{793B64D0-62EB-4B6B-9FA2-0F7EF5B70FC0}"/>
    <dgm:cxn modelId="{A65AEA5F-340F-4CD3-9DEA-CC0DE5766F49}" type="presOf" srcId="{73E8AEB4-784B-47C6-9B7A-9607C4A71685}" destId="{8296DA2B-D6F0-43A1-934A-6D4C6F42BF61}" srcOrd="1" destOrd="0" presId="urn:microsoft.com/office/officeart/2005/8/layout/pyramid1"/>
    <dgm:cxn modelId="{BD1D5144-DB5A-4DA3-8F04-8A17B3011AB5}" srcId="{E0F32373-9585-4806-96E8-C60B0335FF7D}" destId="{73E8AEB4-784B-47C6-9B7A-9607C4A71685}" srcOrd="2" destOrd="0" parTransId="{1DDD029A-28A8-487F-A45F-F268EAD39653}" sibTransId="{41A34103-FF4D-4784-A6D1-1D5B5749D161}"/>
    <dgm:cxn modelId="{58C51167-4FDB-402A-B0B7-68F354B63552}" srcId="{E0F32373-9585-4806-96E8-C60B0335FF7D}" destId="{974A3540-2446-4EC4-8AE4-931B9E8D1471}" srcOrd="5" destOrd="0" parTransId="{4DFE710A-A44B-4584-A477-3659ED33ABF6}" sibTransId="{B2C6019A-2A68-4635-A067-297555222953}"/>
    <dgm:cxn modelId="{F6D9C87D-02F9-44D2-8613-F487D5BE76A0}" type="presOf" srcId="{974A3540-2446-4EC4-8AE4-931B9E8D1471}" destId="{A2D42C4A-4E2B-4D5C-8769-7C4E38643F8C}" srcOrd="1" destOrd="0" presId="urn:microsoft.com/office/officeart/2005/8/layout/pyramid1"/>
    <dgm:cxn modelId="{8F78808E-09B3-48FE-986C-BA190B1C3AC3}" type="presOf" srcId="{E0F32373-9585-4806-96E8-C60B0335FF7D}" destId="{C1A80739-3CA5-4435-B5C0-B7927E807B6B}" srcOrd="0" destOrd="0" presId="urn:microsoft.com/office/officeart/2005/8/layout/pyramid1"/>
    <dgm:cxn modelId="{1628B996-5903-4ED5-BCA7-83502D8FBC42}" type="presOf" srcId="{DF7B0745-80EE-411D-8C2A-4C8727DD6C83}" destId="{227ACA59-6138-4E18-A25A-67982CD2901A}" srcOrd="0" destOrd="0" presId="urn:microsoft.com/office/officeart/2005/8/layout/pyramid1"/>
    <dgm:cxn modelId="{C89A029A-13B4-446A-96F3-B0E7D5586CEC}" type="presOf" srcId="{5FA6503D-6C4F-4B0B-B340-D7B5F9D3F03E}" destId="{F5B3DC91-5994-44A3-AB27-581D954444A8}" srcOrd="1" destOrd="0" presId="urn:microsoft.com/office/officeart/2005/8/layout/pyramid1"/>
    <dgm:cxn modelId="{F052A29F-8A4A-4AE7-888D-05DB07F8A8B6}" srcId="{E0F32373-9585-4806-96E8-C60B0335FF7D}" destId="{D1F98C8D-B385-40E0-9FCF-0FF9B35CAC5F}" srcOrd="1" destOrd="0" parTransId="{4E84B06C-1846-48A0-9AB6-3EC8A2E66A4C}" sibTransId="{665847F1-A311-42DE-B0E2-DC9EFD5F9D62}"/>
    <dgm:cxn modelId="{C6F1A7A2-13B8-4280-A333-B824B82B4959}" type="presOf" srcId="{B02F903C-6710-4E09-9DB0-2040925ABDFC}" destId="{6C1782D0-D2AA-4300-BB38-D30087B898E5}" srcOrd="1" destOrd="0" presId="urn:microsoft.com/office/officeart/2005/8/layout/pyramid1"/>
    <dgm:cxn modelId="{34DD05BD-647C-499E-82E1-63FE5D054A95}" type="presOf" srcId="{73E8AEB4-784B-47C6-9B7A-9607C4A71685}" destId="{B00BD47C-7898-4654-9293-53DC54D0E81E}" srcOrd="0" destOrd="0" presId="urn:microsoft.com/office/officeart/2005/8/layout/pyramid1"/>
    <dgm:cxn modelId="{B88D97C1-247C-4876-BA04-4357031972C1}" type="presOf" srcId="{DF7B0745-80EE-411D-8C2A-4C8727DD6C83}" destId="{83758629-89DD-40A8-8997-286802CCD199}" srcOrd="1" destOrd="0" presId="urn:microsoft.com/office/officeart/2005/8/layout/pyramid1"/>
    <dgm:cxn modelId="{DE7D40DE-097E-48DF-9488-DE100E0A3E6C}" type="presOf" srcId="{B02F903C-6710-4E09-9DB0-2040925ABDFC}" destId="{F77A32C3-5FFE-47C7-A1A8-C03282FE7DFB}" srcOrd="0" destOrd="0" presId="urn:microsoft.com/office/officeart/2005/8/layout/pyramid1"/>
    <dgm:cxn modelId="{58C802E2-A173-4734-A232-BDF363E5504A}" srcId="{E0F32373-9585-4806-96E8-C60B0335FF7D}" destId="{DF7B0745-80EE-411D-8C2A-4C8727DD6C83}" srcOrd="0" destOrd="0" parTransId="{66F6E4EB-2301-48BE-B421-0495384E490E}" sibTransId="{830D6EE0-A96E-49FC-83BF-16AFF8026ECC}"/>
    <dgm:cxn modelId="{A62639FC-7FEC-404B-917F-E487AAF4AD2D}" type="presOf" srcId="{5FA6503D-6C4F-4B0B-B340-D7B5F9D3F03E}" destId="{832FA2F3-7A14-4676-8353-4002DE41887F}" srcOrd="0" destOrd="0" presId="urn:microsoft.com/office/officeart/2005/8/layout/pyramid1"/>
    <dgm:cxn modelId="{05DBB085-DE0D-448C-BEBC-92AB923E76F1}" type="presParOf" srcId="{C1A80739-3CA5-4435-B5C0-B7927E807B6B}" destId="{A63B638E-4825-4424-AE0B-B3410542B6FE}" srcOrd="0" destOrd="0" presId="urn:microsoft.com/office/officeart/2005/8/layout/pyramid1"/>
    <dgm:cxn modelId="{6042E1DB-1113-460E-B610-5C89548A590D}" type="presParOf" srcId="{A63B638E-4825-4424-AE0B-B3410542B6FE}" destId="{227ACA59-6138-4E18-A25A-67982CD2901A}" srcOrd="0" destOrd="0" presId="urn:microsoft.com/office/officeart/2005/8/layout/pyramid1"/>
    <dgm:cxn modelId="{9DB55705-8EB6-4745-B847-57C08CB1B731}" type="presParOf" srcId="{A63B638E-4825-4424-AE0B-B3410542B6FE}" destId="{83758629-89DD-40A8-8997-286802CCD199}" srcOrd="1" destOrd="0" presId="urn:microsoft.com/office/officeart/2005/8/layout/pyramid1"/>
    <dgm:cxn modelId="{3619EA1A-0420-4703-BAE9-6FCD5CDA391B}" type="presParOf" srcId="{C1A80739-3CA5-4435-B5C0-B7927E807B6B}" destId="{EB36A05A-20B0-4631-9467-05511A77ECF1}" srcOrd="1" destOrd="0" presId="urn:microsoft.com/office/officeart/2005/8/layout/pyramid1"/>
    <dgm:cxn modelId="{7E6FC0AA-20B2-45B3-A354-7B8F35DDF8BD}" type="presParOf" srcId="{EB36A05A-20B0-4631-9467-05511A77ECF1}" destId="{1F1A1AFE-66F4-482F-99AB-CC79BDD4350A}" srcOrd="0" destOrd="0" presId="urn:microsoft.com/office/officeart/2005/8/layout/pyramid1"/>
    <dgm:cxn modelId="{95CEAB76-847D-493C-BE9F-69FEB3B9C672}" type="presParOf" srcId="{EB36A05A-20B0-4631-9467-05511A77ECF1}" destId="{DA939D2C-B6F4-4EDC-B527-53F0283AB2E8}" srcOrd="1" destOrd="0" presId="urn:microsoft.com/office/officeart/2005/8/layout/pyramid1"/>
    <dgm:cxn modelId="{89B6C9D7-0E93-4CB4-AA5B-85EAD1FF2E36}" type="presParOf" srcId="{C1A80739-3CA5-4435-B5C0-B7927E807B6B}" destId="{0652B3F7-3563-4C98-A997-62E01DC04EB5}" srcOrd="2" destOrd="0" presId="urn:microsoft.com/office/officeart/2005/8/layout/pyramid1"/>
    <dgm:cxn modelId="{82E20DE4-B905-4799-A121-2240D513175A}" type="presParOf" srcId="{0652B3F7-3563-4C98-A997-62E01DC04EB5}" destId="{B00BD47C-7898-4654-9293-53DC54D0E81E}" srcOrd="0" destOrd="0" presId="urn:microsoft.com/office/officeart/2005/8/layout/pyramid1"/>
    <dgm:cxn modelId="{FA28EBB6-0991-4A00-8DE9-34800043B5DF}" type="presParOf" srcId="{0652B3F7-3563-4C98-A997-62E01DC04EB5}" destId="{8296DA2B-D6F0-43A1-934A-6D4C6F42BF61}" srcOrd="1" destOrd="0" presId="urn:microsoft.com/office/officeart/2005/8/layout/pyramid1"/>
    <dgm:cxn modelId="{C5AF2630-BC5C-4B1B-B921-29811414C185}" type="presParOf" srcId="{C1A80739-3CA5-4435-B5C0-B7927E807B6B}" destId="{5D2ADE97-06E1-4995-B7B5-68301AB0A8D2}" srcOrd="3" destOrd="0" presId="urn:microsoft.com/office/officeart/2005/8/layout/pyramid1"/>
    <dgm:cxn modelId="{982FBF2C-4AFB-471E-9060-612929AF58B3}" type="presParOf" srcId="{5D2ADE97-06E1-4995-B7B5-68301AB0A8D2}" destId="{F77A32C3-5FFE-47C7-A1A8-C03282FE7DFB}" srcOrd="0" destOrd="0" presId="urn:microsoft.com/office/officeart/2005/8/layout/pyramid1"/>
    <dgm:cxn modelId="{D6C6520F-D4E3-4196-A265-DE304E3DB43E}" type="presParOf" srcId="{5D2ADE97-06E1-4995-B7B5-68301AB0A8D2}" destId="{6C1782D0-D2AA-4300-BB38-D30087B898E5}" srcOrd="1" destOrd="0" presId="urn:microsoft.com/office/officeart/2005/8/layout/pyramid1"/>
    <dgm:cxn modelId="{94A29BBA-F0D5-4EFE-8F22-BFB86FC14EE9}" type="presParOf" srcId="{C1A80739-3CA5-4435-B5C0-B7927E807B6B}" destId="{E43006DC-D09F-4C09-8B56-A3B9B90BDFD7}" srcOrd="4" destOrd="0" presId="urn:microsoft.com/office/officeart/2005/8/layout/pyramid1"/>
    <dgm:cxn modelId="{5C4173CF-470A-48E6-8998-B548889F2AC2}" type="presParOf" srcId="{E43006DC-D09F-4C09-8B56-A3B9B90BDFD7}" destId="{832FA2F3-7A14-4676-8353-4002DE41887F}" srcOrd="0" destOrd="0" presId="urn:microsoft.com/office/officeart/2005/8/layout/pyramid1"/>
    <dgm:cxn modelId="{B77A5EAB-F13F-48AF-A509-FE3D90A710AC}" type="presParOf" srcId="{E43006DC-D09F-4C09-8B56-A3B9B90BDFD7}" destId="{F5B3DC91-5994-44A3-AB27-581D954444A8}" srcOrd="1" destOrd="0" presId="urn:microsoft.com/office/officeart/2005/8/layout/pyramid1"/>
    <dgm:cxn modelId="{5D6EF066-23AE-4E82-A279-0F9ADAF125D0}" type="presParOf" srcId="{C1A80739-3CA5-4435-B5C0-B7927E807B6B}" destId="{897E9D3D-424F-4C08-8D04-4E4DE93A7581}" srcOrd="5" destOrd="0" presId="urn:microsoft.com/office/officeart/2005/8/layout/pyramid1"/>
    <dgm:cxn modelId="{F568AE6C-ADDB-4962-8BE6-E56497914A3D}" type="presParOf" srcId="{897E9D3D-424F-4C08-8D04-4E4DE93A7581}" destId="{FDCF422B-1485-4A05-8167-B704002E7281}" srcOrd="0" destOrd="0" presId="urn:microsoft.com/office/officeart/2005/8/layout/pyramid1"/>
    <dgm:cxn modelId="{1A9E16B2-915B-4150-8B61-3CAAC1D07984}" type="presParOf" srcId="{897E9D3D-424F-4C08-8D04-4E4DE93A7581}" destId="{A2D42C4A-4E2B-4D5C-8769-7C4E38643F8C}" srcOrd="1" destOrd="0" presId="urn:microsoft.com/office/officeart/2005/8/layout/pyramid1"/>
  </dgm:cxnLst>
  <dgm:bg/>
  <dgm:whole>
    <a:ln>
      <a:noFill/>
    </a:ln>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C53A58F-395B-E34E-974F-C212E9B9E745}" type="doc">
      <dgm:prSet loTypeId="urn:microsoft.com/office/officeart/2005/8/layout/hChevron3" loCatId="" qsTypeId="urn:microsoft.com/office/officeart/2005/8/quickstyle/simple1" qsCatId="simple" csTypeId="urn:microsoft.com/office/officeart/2005/8/colors/accent1_5" csCatId="accent1" phldr="1"/>
      <dgm:spPr/>
      <dgm:t>
        <a:bodyPr/>
        <a:lstStyle/>
        <a:p>
          <a:endParaRPr lang="en-US"/>
        </a:p>
      </dgm:t>
    </dgm:pt>
    <dgm:pt modelId="{71621DFA-AD3E-CC48-A3D1-088566281118}">
      <dgm:prSet phldrT="[Text]" custT="1"/>
      <dgm:spPr/>
      <dgm:t>
        <a:bodyPr/>
        <a:lstStyle/>
        <a:p>
          <a:r>
            <a:rPr lang="en-US" sz="1400" dirty="0">
              <a:latin typeface="Exo DemiBold" panose="02000703000000000000" pitchFamily="2" charset="0"/>
            </a:rPr>
            <a:t>Assess Security Requirements</a:t>
          </a:r>
        </a:p>
      </dgm:t>
    </dgm:pt>
    <dgm:pt modelId="{CB671421-7FE8-4F41-9B3C-CC2253A545B3}" type="parTrans" cxnId="{00A46D62-97D5-AA4F-9AB8-C84F71CDFFEE}">
      <dgm:prSet/>
      <dgm:spPr/>
      <dgm:t>
        <a:bodyPr/>
        <a:lstStyle/>
        <a:p>
          <a:endParaRPr lang="en-US" sz="1200">
            <a:latin typeface="Montserrat" panose="00000500000000000000" pitchFamily="2" charset="0"/>
          </a:endParaRPr>
        </a:p>
      </dgm:t>
    </dgm:pt>
    <dgm:pt modelId="{864DB94F-04A8-1846-AFB3-43417D234F21}" type="sibTrans" cxnId="{00A46D62-97D5-AA4F-9AB8-C84F71CDFFEE}">
      <dgm:prSet/>
      <dgm:spPr/>
      <dgm:t>
        <a:bodyPr/>
        <a:lstStyle/>
        <a:p>
          <a:endParaRPr lang="en-US" sz="1200">
            <a:latin typeface="Montserrat" panose="00000500000000000000" pitchFamily="2" charset="0"/>
          </a:endParaRPr>
        </a:p>
      </dgm:t>
    </dgm:pt>
    <dgm:pt modelId="{7056D383-411B-7148-8C11-DEBBCFD10AE9}">
      <dgm:prSet phldrT="[Text]" custT="1"/>
      <dgm:spPr/>
      <dgm:t>
        <a:bodyPr/>
        <a:lstStyle/>
        <a:p>
          <a:r>
            <a:rPr lang="en-US" sz="1400" dirty="0">
              <a:latin typeface="Exo DemiBold" panose="02000703000000000000" pitchFamily="2" charset="0"/>
            </a:rPr>
            <a:t>Execute and Maintain</a:t>
          </a:r>
        </a:p>
      </dgm:t>
    </dgm:pt>
    <dgm:pt modelId="{D1165063-84DD-F249-B58B-B618D7B2D8D6}" type="parTrans" cxnId="{DB280919-C679-5349-A63E-298813BEF1C0}">
      <dgm:prSet/>
      <dgm:spPr/>
      <dgm:t>
        <a:bodyPr/>
        <a:lstStyle/>
        <a:p>
          <a:endParaRPr lang="en-US" sz="1200">
            <a:latin typeface="Montserrat" panose="00000500000000000000" pitchFamily="2" charset="0"/>
          </a:endParaRPr>
        </a:p>
      </dgm:t>
    </dgm:pt>
    <dgm:pt modelId="{A5AF815B-3CF0-6E42-8D38-9ADD345D7F12}" type="sibTrans" cxnId="{DB280919-C679-5349-A63E-298813BEF1C0}">
      <dgm:prSet/>
      <dgm:spPr/>
      <dgm:t>
        <a:bodyPr/>
        <a:lstStyle/>
        <a:p>
          <a:endParaRPr lang="en-US" sz="1200">
            <a:latin typeface="Montserrat" panose="00000500000000000000" pitchFamily="2" charset="0"/>
          </a:endParaRPr>
        </a:p>
      </dgm:t>
    </dgm:pt>
    <dgm:pt modelId="{1D29978D-6375-461D-AFDD-E12FF6B400FF}">
      <dgm:prSet custT="1"/>
      <dgm:spPr/>
      <dgm:t>
        <a:bodyPr/>
        <a:lstStyle/>
        <a:p>
          <a:r>
            <a:rPr lang="en-US" sz="1400" dirty="0">
              <a:latin typeface="Exo DemiBold" panose="02000703000000000000" pitchFamily="2" charset="0"/>
            </a:rPr>
            <a:t>Build a Gap Initiative Strategy</a:t>
          </a:r>
          <a:endParaRPr lang="en-CA" sz="1400" dirty="0">
            <a:latin typeface="Exo DemiBold" panose="02000703000000000000" pitchFamily="2" charset="0"/>
          </a:endParaRPr>
        </a:p>
      </dgm:t>
    </dgm:pt>
    <dgm:pt modelId="{27AF93DC-62EF-490F-BF95-BE2CE58191FD}" type="parTrans" cxnId="{E29BECCF-4CD0-4C8B-B367-68F288F0752A}">
      <dgm:prSet/>
      <dgm:spPr/>
      <dgm:t>
        <a:bodyPr/>
        <a:lstStyle/>
        <a:p>
          <a:endParaRPr lang="en-CA" sz="1200">
            <a:latin typeface="Montserrat" panose="00000500000000000000" pitchFamily="2" charset="0"/>
          </a:endParaRPr>
        </a:p>
      </dgm:t>
    </dgm:pt>
    <dgm:pt modelId="{343F2AF3-CD6D-43F9-9493-B2C1D0FEDA48}" type="sibTrans" cxnId="{E29BECCF-4CD0-4C8B-B367-68F288F0752A}">
      <dgm:prSet/>
      <dgm:spPr/>
      <dgm:t>
        <a:bodyPr/>
        <a:lstStyle/>
        <a:p>
          <a:endParaRPr lang="en-CA" sz="1200">
            <a:latin typeface="Montserrat" panose="00000500000000000000" pitchFamily="2" charset="0"/>
          </a:endParaRPr>
        </a:p>
      </dgm:t>
    </dgm:pt>
    <dgm:pt modelId="{D3F0A6D6-0FA2-45F8-AF4D-E995798E6A73}">
      <dgm:prSet custT="1"/>
      <dgm:spPr/>
      <dgm:t>
        <a:bodyPr/>
        <a:lstStyle/>
        <a:p>
          <a:r>
            <a:rPr lang="en-US" sz="1400" dirty="0">
              <a:latin typeface="Exo DemiBold" panose="02000703000000000000" pitchFamily="2" charset="0"/>
            </a:rPr>
            <a:t>Prioritize Initiatives and Roadmap</a:t>
          </a:r>
          <a:endParaRPr lang="en-CA" sz="1400" dirty="0">
            <a:latin typeface="Exo DemiBold" panose="02000703000000000000" pitchFamily="2" charset="0"/>
          </a:endParaRPr>
        </a:p>
      </dgm:t>
    </dgm:pt>
    <dgm:pt modelId="{1FF7585F-8592-41B5-8A81-C0360E064060}" type="parTrans" cxnId="{9B56F1FF-DF04-4335-BFFE-EC7653E4EA87}">
      <dgm:prSet/>
      <dgm:spPr/>
      <dgm:t>
        <a:bodyPr/>
        <a:lstStyle/>
        <a:p>
          <a:endParaRPr lang="en-CA" sz="1200">
            <a:latin typeface="Montserrat" panose="00000500000000000000" pitchFamily="2" charset="0"/>
          </a:endParaRPr>
        </a:p>
      </dgm:t>
    </dgm:pt>
    <dgm:pt modelId="{5F0499E6-A836-4741-8AD6-C1E85B597A6F}" type="sibTrans" cxnId="{9B56F1FF-DF04-4335-BFFE-EC7653E4EA87}">
      <dgm:prSet/>
      <dgm:spPr/>
      <dgm:t>
        <a:bodyPr/>
        <a:lstStyle/>
        <a:p>
          <a:endParaRPr lang="en-CA" sz="1200">
            <a:latin typeface="Montserrat" panose="00000500000000000000" pitchFamily="2" charset="0"/>
          </a:endParaRPr>
        </a:p>
      </dgm:t>
    </dgm:pt>
    <dgm:pt modelId="{9F474F36-DA79-054F-BBFD-666192C13D50}" type="pres">
      <dgm:prSet presAssocID="{FC53A58F-395B-E34E-974F-C212E9B9E745}" presName="Name0" presStyleCnt="0">
        <dgm:presLayoutVars>
          <dgm:dir/>
          <dgm:resizeHandles val="exact"/>
        </dgm:presLayoutVars>
      </dgm:prSet>
      <dgm:spPr/>
    </dgm:pt>
    <dgm:pt modelId="{F66021E2-87C1-414D-A414-56A2AAE44F47}" type="pres">
      <dgm:prSet presAssocID="{71621DFA-AD3E-CC48-A3D1-088566281118}" presName="parTxOnly" presStyleLbl="node1" presStyleIdx="0" presStyleCnt="4">
        <dgm:presLayoutVars>
          <dgm:bulletEnabled val="1"/>
        </dgm:presLayoutVars>
      </dgm:prSet>
      <dgm:spPr/>
    </dgm:pt>
    <dgm:pt modelId="{847D648B-91A5-F24B-A7E9-1B0D1BDDB165}" type="pres">
      <dgm:prSet presAssocID="{864DB94F-04A8-1846-AFB3-43417D234F21}" presName="parSpace" presStyleCnt="0"/>
      <dgm:spPr/>
    </dgm:pt>
    <dgm:pt modelId="{BE840A39-1306-4AEF-ADCD-28099CAE7BE1}" type="pres">
      <dgm:prSet presAssocID="{1D29978D-6375-461D-AFDD-E12FF6B400FF}" presName="parTxOnly" presStyleLbl="node1" presStyleIdx="1" presStyleCnt="4">
        <dgm:presLayoutVars>
          <dgm:bulletEnabled val="1"/>
        </dgm:presLayoutVars>
      </dgm:prSet>
      <dgm:spPr/>
    </dgm:pt>
    <dgm:pt modelId="{9ECB9DCA-17FA-42DF-9A2F-9DB82C0EE3D0}" type="pres">
      <dgm:prSet presAssocID="{343F2AF3-CD6D-43F9-9493-B2C1D0FEDA48}" presName="parSpace" presStyleCnt="0"/>
      <dgm:spPr/>
    </dgm:pt>
    <dgm:pt modelId="{A8612D2A-892A-4F89-A395-9A98FAF04D82}" type="pres">
      <dgm:prSet presAssocID="{D3F0A6D6-0FA2-45F8-AF4D-E995798E6A73}" presName="parTxOnly" presStyleLbl="node1" presStyleIdx="2" presStyleCnt="4">
        <dgm:presLayoutVars>
          <dgm:bulletEnabled val="1"/>
        </dgm:presLayoutVars>
      </dgm:prSet>
      <dgm:spPr/>
    </dgm:pt>
    <dgm:pt modelId="{29175B23-9301-4638-A3F5-836D9EBFA5B8}" type="pres">
      <dgm:prSet presAssocID="{5F0499E6-A836-4741-8AD6-C1E85B597A6F}" presName="parSpace" presStyleCnt="0"/>
      <dgm:spPr/>
    </dgm:pt>
    <dgm:pt modelId="{3DB7A99E-41BC-AC47-994C-7774AEF62FE1}" type="pres">
      <dgm:prSet presAssocID="{7056D383-411B-7148-8C11-DEBBCFD10AE9}" presName="parTxOnly" presStyleLbl="node1" presStyleIdx="3" presStyleCnt="4">
        <dgm:presLayoutVars>
          <dgm:bulletEnabled val="1"/>
        </dgm:presLayoutVars>
      </dgm:prSet>
      <dgm:spPr/>
    </dgm:pt>
  </dgm:ptLst>
  <dgm:cxnLst>
    <dgm:cxn modelId="{DB280919-C679-5349-A63E-298813BEF1C0}" srcId="{FC53A58F-395B-E34E-974F-C212E9B9E745}" destId="{7056D383-411B-7148-8C11-DEBBCFD10AE9}" srcOrd="3" destOrd="0" parTransId="{D1165063-84DD-F249-B58B-B618D7B2D8D6}" sibTransId="{A5AF815B-3CF0-6E42-8D38-9ADD345D7F12}"/>
    <dgm:cxn modelId="{14FA4C2A-7E59-41C0-944A-B3F495779FE3}" type="presOf" srcId="{71621DFA-AD3E-CC48-A3D1-088566281118}" destId="{F66021E2-87C1-414D-A414-56A2AAE44F47}" srcOrd="0" destOrd="0" presId="urn:microsoft.com/office/officeart/2005/8/layout/hChevron3"/>
    <dgm:cxn modelId="{00A46D62-97D5-AA4F-9AB8-C84F71CDFFEE}" srcId="{FC53A58F-395B-E34E-974F-C212E9B9E745}" destId="{71621DFA-AD3E-CC48-A3D1-088566281118}" srcOrd="0" destOrd="0" parTransId="{CB671421-7FE8-4F41-9B3C-CC2253A545B3}" sibTransId="{864DB94F-04A8-1846-AFB3-43417D234F21}"/>
    <dgm:cxn modelId="{4C3E2C7F-1D2E-4655-A78A-27F207E64FF6}" type="presOf" srcId="{FC53A58F-395B-E34E-974F-C212E9B9E745}" destId="{9F474F36-DA79-054F-BBFD-666192C13D50}" srcOrd="0" destOrd="0" presId="urn:microsoft.com/office/officeart/2005/8/layout/hChevron3"/>
    <dgm:cxn modelId="{5185D2AA-7298-4CFD-B9B1-4BC438C9C953}" type="presOf" srcId="{7056D383-411B-7148-8C11-DEBBCFD10AE9}" destId="{3DB7A99E-41BC-AC47-994C-7774AEF62FE1}" srcOrd="0" destOrd="0" presId="urn:microsoft.com/office/officeart/2005/8/layout/hChevron3"/>
    <dgm:cxn modelId="{95C4CAC5-B88A-453B-8D70-13CAC2C88719}" type="presOf" srcId="{D3F0A6D6-0FA2-45F8-AF4D-E995798E6A73}" destId="{A8612D2A-892A-4F89-A395-9A98FAF04D82}" srcOrd="0" destOrd="0" presId="urn:microsoft.com/office/officeart/2005/8/layout/hChevron3"/>
    <dgm:cxn modelId="{E29BECCF-4CD0-4C8B-B367-68F288F0752A}" srcId="{FC53A58F-395B-E34E-974F-C212E9B9E745}" destId="{1D29978D-6375-461D-AFDD-E12FF6B400FF}" srcOrd="1" destOrd="0" parTransId="{27AF93DC-62EF-490F-BF95-BE2CE58191FD}" sibTransId="{343F2AF3-CD6D-43F9-9493-B2C1D0FEDA48}"/>
    <dgm:cxn modelId="{4DE26DF6-AF32-4823-85A2-912511404D97}" type="presOf" srcId="{1D29978D-6375-461D-AFDD-E12FF6B400FF}" destId="{BE840A39-1306-4AEF-ADCD-28099CAE7BE1}" srcOrd="0" destOrd="0" presId="urn:microsoft.com/office/officeart/2005/8/layout/hChevron3"/>
    <dgm:cxn modelId="{9B56F1FF-DF04-4335-BFFE-EC7653E4EA87}" srcId="{FC53A58F-395B-E34E-974F-C212E9B9E745}" destId="{D3F0A6D6-0FA2-45F8-AF4D-E995798E6A73}" srcOrd="2" destOrd="0" parTransId="{1FF7585F-8592-41B5-8A81-C0360E064060}" sibTransId="{5F0499E6-A836-4741-8AD6-C1E85B597A6F}"/>
    <dgm:cxn modelId="{1AE3423E-4818-46D4-B01E-377CB3D326C5}" type="presParOf" srcId="{9F474F36-DA79-054F-BBFD-666192C13D50}" destId="{F66021E2-87C1-414D-A414-56A2AAE44F47}" srcOrd="0" destOrd="0" presId="urn:microsoft.com/office/officeart/2005/8/layout/hChevron3"/>
    <dgm:cxn modelId="{CD45549B-2335-4131-8FE7-D21E988D38B2}" type="presParOf" srcId="{9F474F36-DA79-054F-BBFD-666192C13D50}" destId="{847D648B-91A5-F24B-A7E9-1B0D1BDDB165}" srcOrd="1" destOrd="0" presId="urn:microsoft.com/office/officeart/2005/8/layout/hChevron3"/>
    <dgm:cxn modelId="{24118234-8513-478E-A60D-5E0BB83B8B73}" type="presParOf" srcId="{9F474F36-DA79-054F-BBFD-666192C13D50}" destId="{BE840A39-1306-4AEF-ADCD-28099CAE7BE1}" srcOrd="2" destOrd="0" presId="urn:microsoft.com/office/officeart/2005/8/layout/hChevron3"/>
    <dgm:cxn modelId="{0ADC04EB-47DA-4917-8F5F-2660F595DEE6}" type="presParOf" srcId="{9F474F36-DA79-054F-BBFD-666192C13D50}" destId="{9ECB9DCA-17FA-42DF-9A2F-9DB82C0EE3D0}" srcOrd="3" destOrd="0" presId="urn:microsoft.com/office/officeart/2005/8/layout/hChevron3"/>
    <dgm:cxn modelId="{9B24C2AE-E529-474F-A208-4D2CED6A6E57}" type="presParOf" srcId="{9F474F36-DA79-054F-BBFD-666192C13D50}" destId="{A8612D2A-892A-4F89-A395-9A98FAF04D82}" srcOrd="4" destOrd="0" presId="urn:microsoft.com/office/officeart/2005/8/layout/hChevron3"/>
    <dgm:cxn modelId="{D6DA4E03-2184-4397-BD3A-8022B4BEF974}" type="presParOf" srcId="{9F474F36-DA79-054F-BBFD-666192C13D50}" destId="{29175B23-9301-4638-A3F5-836D9EBFA5B8}" srcOrd="5" destOrd="0" presId="urn:microsoft.com/office/officeart/2005/8/layout/hChevron3"/>
    <dgm:cxn modelId="{0E64C360-D841-4C8A-84C9-D785DD990BD7}" type="presParOf" srcId="{9F474F36-DA79-054F-BBFD-666192C13D50}" destId="{3DB7A99E-41BC-AC47-994C-7774AEF62FE1}" srcOrd="6" destOrd="0" presId="urn:microsoft.com/office/officeart/2005/8/layout/hChevron3"/>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ACA59-6138-4E18-A25A-67982CD2901A}">
      <dsp:nvSpPr>
        <dsp:cNvPr id="0" name=""/>
        <dsp:cNvSpPr/>
      </dsp:nvSpPr>
      <dsp:spPr>
        <a:xfrm>
          <a:off x="2973087" y="0"/>
          <a:ext cx="1218930" cy="963551"/>
        </a:xfrm>
        <a:prstGeom prst="trapezoid">
          <a:avLst>
            <a:gd name="adj" fmla="val 63252"/>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ctr" defTabSz="2578100">
            <a:lnSpc>
              <a:spcPct val="90000"/>
            </a:lnSpc>
            <a:spcBef>
              <a:spcPct val="0"/>
            </a:spcBef>
            <a:spcAft>
              <a:spcPct val="35000"/>
            </a:spcAft>
            <a:buNone/>
          </a:pPr>
          <a:endParaRPr lang="en-CA" sz="5800" kern="1200" dirty="0"/>
        </a:p>
      </dsp:txBody>
      <dsp:txXfrm>
        <a:off x="2973087" y="0"/>
        <a:ext cx="1218930" cy="963551"/>
      </dsp:txXfrm>
    </dsp:sp>
    <dsp:sp modelId="{1F1A1AFE-66F4-482F-99AB-CC79BDD4350A}">
      <dsp:nvSpPr>
        <dsp:cNvPr id="0" name=""/>
        <dsp:cNvSpPr/>
      </dsp:nvSpPr>
      <dsp:spPr>
        <a:xfrm>
          <a:off x="2378470" y="963551"/>
          <a:ext cx="2408165" cy="940077"/>
        </a:xfrm>
        <a:prstGeom prst="trapezoid">
          <a:avLst>
            <a:gd name="adj" fmla="val 63252"/>
          </a:avLst>
        </a:prstGeom>
        <a:solidFill>
          <a:schemeClr val="accent1">
            <a:shade val="80000"/>
            <a:hueOff val="106984"/>
            <a:satOff val="-5935"/>
            <a:lumOff val="63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CA" sz="5700" kern="1200" dirty="0"/>
        </a:p>
      </dsp:txBody>
      <dsp:txXfrm>
        <a:off x="2799899" y="963551"/>
        <a:ext cx="1565307" cy="940077"/>
      </dsp:txXfrm>
    </dsp:sp>
    <dsp:sp modelId="{B00BD47C-7898-4654-9293-53DC54D0E81E}">
      <dsp:nvSpPr>
        <dsp:cNvPr id="0" name=""/>
        <dsp:cNvSpPr/>
      </dsp:nvSpPr>
      <dsp:spPr>
        <a:xfrm>
          <a:off x="1783852" y="1903628"/>
          <a:ext cx="3597400" cy="940077"/>
        </a:xfrm>
        <a:prstGeom prst="trapezoid">
          <a:avLst>
            <a:gd name="adj" fmla="val 63252"/>
          </a:avLst>
        </a:prstGeom>
        <a:solidFill>
          <a:schemeClr val="accent1">
            <a:shade val="80000"/>
            <a:hueOff val="213967"/>
            <a:satOff val="-11869"/>
            <a:lumOff val="126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CA" sz="5700" kern="1200" dirty="0"/>
        </a:p>
      </dsp:txBody>
      <dsp:txXfrm>
        <a:off x="2413397" y="1903628"/>
        <a:ext cx="2338310" cy="940077"/>
      </dsp:txXfrm>
    </dsp:sp>
    <dsp:sp modelId="{F77A32C3-5FFE-47C7-A1A8-C03282FE7DFB}">
      <dsp:nvSpPr>
        <dsp:cNvPr id="0" name=""/>
        <dsp:cNvSpPr/>
      </dsp:nvSpPr>
      <dsp:spPr>
        <a:xfrm>
          <a:off x="1189235" y="2843706"/>
          <a:ext cx="4786635" cy="940077"/>
        </a:xfrm>
        <a:prstGeom prst="trapezoid">
          <a:avLst>
            <a:gd name="adj" fmla="val 63252"/>
          </a:avLst>
        </a:prstGeom>
        <a:solidFill>
          <a:schemeClr val="accent1">
            <a:shade val="80000"/>
            <a:hueOff val="320951"/>
            <a:satOff val="-17804"/>
            <a:lumOff val="190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CA" sz="5700" kern="1200" dirty="0"/>
        </a:p>
      </dsp:txBody>
      <dsp:txXfrm>
        <a:off x="2026896" y="2843706"/>
        <a:ext cx="3111313" cy="940077"/>
      </dsp:txXfrm>
    </dsp:sp>
    <dsp:sp modelId="{832FA2F3-7A14-4676-8353-4002DE41887F}">
      <dsp:nvSpPr>
        <dsp:cNvPr id="0" name=""/>
        <dsp:cNvSpPr/>
      </dsp:nvSpPr>
      <dsp:spPr>
        <a:xfrm>
          <a:off x="594617" y="3783783"/>
          <a:ext cx="5975870" cy="940077"/>
        </a:xfrm>
        <a:prstGeom prst="trapezoid">
          <a:avLst>
            <a:gd name="adj" fmla="val 63252"/>
          </a:avLst>
        </a:prstGeom>
        <a:solidFill>
          <a:schemeClr val="accent1">
            <a:shade val="80000"/>
            <a:hueOff val="427934"/>
            <a:satOff val="-23738"/>
            <a:lumOff val="253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CA" sz="5700" kern="1200" dirty="0"/>
        </a:p>
      </dsp:txBody>
      <dsp:txXfrm>
        <a:off x="1640394" y="3783783"/>
        <a:ext cx="3884316" cy="940077"/>
      </dsp:txXfrm>
    </dsp:sp>
    <dsp:sp modelId="{FDCF422B-1485-4A05-8167-B704002E7281}">
      <dsp:nvSpPr>
        <dsp:cNvPr id="0" name=""/>
        <dsp:cNvSpPr/>
      </dsp:nvSpPr>
      <dsp:spPr>
        <a:xfrm>
          <a:off x="0" y="4723861"/>
          <a:ext cx="7165105" cy="940077"/>
        </a:xfrm>
        <a:prstGeom prst="trapezoid">
          <a:avLst>
            <a:gd name="adj" fmla="val 63252"/>
          </a:avLst>
        </a:prstGeom>
        <a:solidFill>
          <a:schemeClr val="accent1">
            <a:shade val="80000"/>
            <a:hueOff val="534918"/>
            <a:satOff val="-29673"/>
            <a:lumOff val="31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CA" sz="5700" kern="1200" dirty="0"/>
        </a:p>
      </dsp:txBody>
      <dsp:txXfrm>
        <a:off x="1253893" y="4723861"/>
        <a:ext cx="4657318" cy="9400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021E2-87C1-414D-A414-56A2AAE44F47}">
      <dsp:nvSpPr>
        <dsp:cNvPr id="0" name=""/>
        <dsp:cNvSpPr/>
      </dsp:nvSpPr>
      <dsp:spPr>
        <a:xfrm>
          <a:off x="2533" y="0"/>
          <a:ext cx="2541613" cy="1016192"/>
        </a:xfrm>
        <a:prstGeom prst="homePlate">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Exo DemiBold" panose="02000703000000000000" pitchFamily="2" charset="0"/>
            </a:rPr>
            <a:t>Assess Security Requirements</a:t>
          </a:r>
        </a:p>
      </dsp:txBody>
      <dsp:txXfrm>
        <a:off x="2533" y="0"/>
        <a:ext cx="2287565" cy="1016192"/>
      </dsp:txXfrm>
    </dsp:sp>
    <dsp:sp modelId="{BE840A39-1306-4AEF-ADCD-28099CAE7BE1}">
      <dsp:nvSpPr>
        <dsp:cNvPr id="0" name=""/>
        <dsp:cNvSpPr/>
      </dsp:nvSpPr>
      <dsp:spPr>
        <a:xfrm>
          <a:off x="2035823" y="0"/>
          <a:ext cx="2541613" cy="1016192"/>
        </a:xfrm>
        <a:prstGeom prst="chevron">
          <a:avLst/>
        </a:prstGeom>
        <a:solidFill>
          <a:schemeClr val="accent1">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Exo DemiBold" panose="02000703000000000000" pitchFamily="2" charset="0"/>
            </a:rPr>
            <a:t>Build a Gap Initiative Strategy</a:t>
          </a:r>
          <a:endParaRPr lang="en-CA" sz="1400" kern="1200" dirty="0">
            <a:latin typeface="Exo DemiBold" panose="02000703000000000000" pitchFamily="2" charset="0"/>
          </a:endParaRPr>
        </a:p>
      </dsp:txBody>
      <dsp:txXfrm>
        <a:off x="2543919" y="0"/>
        <a:ext cx="1525421" cy="1016192"/>
      </dsp:txXfrm>
    </dsp:sp>
    <dsp:sp modelId="{A8612D2A-892A-4F89-A395-9A98FAF04D82}">
      <dsp:nvSpPr>
        <dsp:cNvPr id="0" name=""/>
        <dsp:cNvSpPr/>
      </dsp:nvSpPr>
      <dsp:spPr>
        <a:xfrm>
          <a:off x="4069114" y="0"/>
          <a:ext cx="2541613" cy="1016192"/>
        </a:xfrm>
        <a:prstGeom prst="chevron">
          <a:avLst/>
        </a:prstGeom>
        <a:solidFill>
          <a:schemeClr val="accent1">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Exo DemiBold" panose="02000703000000000000" pitchFamily="2" charset="0"/>
            </a:rPr>
            <a:t>Prioritize Initiatives and Roadmap</a:t>
          </a:r>
          <a:endParaRPr lang="en-CA" sz="1400" kern="1200" dirty="0">
            <a:latin typeface="Exo DemiBold" panose="02000703000000000000" pitchFamily="2" charset="0"/>
          </a:endParaRPr>
        </a:p>
      </dsp:txBody>
      <dsp:txXfrm>
        <a:off x="4577210" y="0"/>
        <a:ext cx="1525421" cy="1016192"/>
      </dsp:txXfrm>
    </dsp:sp>
    <dsp:sp modelId="{3DB7A99E-41BC-AC47-994C-7774AEF62FE1}">
      <dsp:nvSpPr>
        <dsp:cNvPr id="0" name=""/>
        <dsp:cNvSpPr/>
      </dsp:nvSpPr>
      <dsp:spPr>
        <a:xfrm>
          <a:off x="6102404" y="0"/>
          <a:ext cx="2541613" cy="1016192"/>
        </a:xfrm>
        <a:prstGeom prst="chevron">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Exo DemiBold" panose="02000703000000000000" pitchFamily="2" charset="0"/>
            </a:rPr>
            <a:t>Execute and Maintain</a:t>
          </a:r>
        </a:p>
      </dsp:txBody>
      <dsp:txXfrm>
        <a:off x="6610500" y="0"/>
        <a:ext cx="1525421" cy="101619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0.00938</cdr:x>
      <cdr:y>0</cdr:y>
    </cdr:from>
    <cdr:to>
      <cdr:x>1</cdr:x>
      <cdr:y>0.05672</cdr:y>
    </cdr:to>
    <cdr:sp macro="" textlink="">
      <cdr:nvSpPr>
        <cdr:cNvPr id="2" name="TextBox 11">
          <a:extLst xmlns:a="http://schemas.openxmlformats.org/drawingml/2006/main">
            <a:ext uri="{FF2B5EF4-FFF2-40B4-BE49-F238E27FC236}">
              <a16:creationId xmlns:a16="http://schemas.microsoft.com/office/drawing/2014/main" id="{77EB52EF-29A1-4E9A-AEE7-7F9940335B8A}"/>
            </a:ext>
          </a:extLst>
        </cdr:cNvPr>
        <cdr:cNvSpPr txBox="1"/>
      </cdr:nvSpPr>
      <cdr:spPr>
        <a:xfrm xmlns:a="http://schemas.openxmlformats.org/drawingml/2006/main">
          <a:off x="49535" y="0"/>
          <a:ext cx="5231389" cy="246221"/>
        </a:xfrm>
        <a:prstGeom xmlns:a="http://schemas.openxmlformats.org/drawingml/2006/main" prst="rect">
          <a:avLst/>
        </a:prstGeom>
      </cdr:spPr>
      <cdr:txBody>
        <a:bodyPr xmlns:a="http://schemas.openxmlformats.org/drawingml/2006/main" wrap="square" lIns="36000" tIns="0" rIns="3600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CA" sz="1600" b="1" dirty="0">
              <a:solidFill>
                <a:schemeClr val="tx1">
                  <a:lumMod val="50000"/>
                </a:schemeClr>
              </a:solidFill>
              <a:latin typeface="Exo DemiBold" panose="02000703000000000000" pitchFamily="2" charset="0"/>
            </a:rPr>
            <a:t>Average total cost of a data breach by industry</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4BFADC-759D-9A4E-9A09-AD89F1BCC0AE}"/>
              </a:ext>
            </a:extLst>
          </p:cNvPr>
          <p:cNvSpPr>
            <a:spLocks noGrp="1"/>
          </p:cNvSpPr>
          <p:nvPr>
            <p:ph type="hdr" sz="quarter"/>
          </p:nvPr>
        </p:nvSpPr>
        <p:spPr>
          <a:xfrm>
            <a:off x="0" y="0"/>
            <a:ext cx="4900956" cy="1007464"/>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D62EC22-1B51-694A-94D5-D4CB2538FD12}"/>
              </a:ext>
            </a:extLst>
          </p:cNvPr>
          <p:cNvSpPr>
            <a:spLocks noGrp="1"/>
          </p:cNvSpPr>
          <p:nvPr>
            <p:ph type="dt" sz="quarter" idx="1"/>
          </p:nvPr>
        </p:nvSpPr>
        <p:spPr>
          <a:xfrm>
            <a:off x="6405715" y="0"/>
            <a:ext cx="4900956" cy="1007464"/>
          </a:xfrm>
          <a:prstGeom prst="rect">
            <a:avLst/>
          </a:prstGeom>
        </p:spPr>
        <p:txBody>
          <a:bodyPr vert="horz" lIns="91440" tIns="45720" rIns="91440" bIns="45720" rtlCol="0"/>
          <a:lstStyle>
            <a:lvl1pPr algn="r">
              <a:defRPr sz="1200"/>
            </a:lvl1pPr>
          </a:lstStyle>
          <a:p>
            <a:fld id="{3421FBE2-D7AF-034E-A3E8-B3AFB8825F2F}" type="datetimeFigureOut">
              <a:rPr lang="en-US" smtClean="0"/>
              <a:t>7/5/2022</a:t>
            </a:fld>
            <a:endParaRPr lang="en-US" dirty="0"/>
          </a:p>
        </p:txBody>
      </p:sp>
      <p:sp>
        <p:nvSpPr>
          <p:cNvPr id="4" name="Footer Placeholder 3">
            <a:extLst>
              <a:ext uri="{FF2B5EF4-FFF2-40B4-BE49-F238E27FC236}">
                <a16:creationId xmlns:a16="http://schemas.microsoft.com/office/drawing/2014/main" id="{2202C9E9-64FF-014C-96CA-5B97C999C1FF}"/>
              </a:ext>
            </a:extLst>
          </p:cNvPr>
          <p:cNvSpPr>
            <a:spLocks noGrp="1"/>
          </p:cNvSpPr>
          <p:nvPr>
            <p:ph type="ftr" sz="quarter" idx="2"/>
          </p:nvPr>
        </p:nvSpPr>
        <p:spPr>
          <a:xfrm>
            <a:off x="0" y="19096639"/>
            <a:ext cx="4900956" cy="100746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E38FAC2-6080-3440-A5EF-CDB292825895}"/>
              </a:ext>
            </a:extLst>
          </p:cNvPr>
          <p:cNvSpPr>
            <a:spLocks noGrp="1"/>
          </p:cNvSpPr>
          <p:nvPr>
            <p:ph type="sldNum" sz="quarter" idx="3"/>
          </p:nvPr>
        </p:nvSpPr>
        <p:spPr>
          <a:xfrm>
            <a:off x="6405715" y="19096639"/>
            <a:ext cx="4900956" cy="1007462"/>
          </a:xfrm>
          <a:prstGeom prst="rect">
            <a:avLst/>
          </a:prstGeom>
        </p:spPr>
        <p:txBody>
          <a:bodyPr vert="horz" lIns="91440" tIns="45720" rIns="91440" bIns="45720" rtlCol="0" anchor="b"/>
          <a:lstStyle>
            <a:lvl1pPr algn="r">
              <a:defRPr sz="1200"/>
            </a:lvl1pPr>
          </a:lstStyle>
          <a:p>
            <a:fld id="{A0D59A62-6DDC-664C-B490-E4412C3B9B65}" type="slidenum">
              <a:rPr lang="en-US" smtClean="0"/>
              <a:t>‹#›</a:t>
            </a:fld>
            <a:endParaRPr lang="en-US" dirty="0"/>
          </a:p>
        </p:txBody>
      </p:sp>
    </p:spTree>
    <p:extLst>
      <p:ext uri="{BB962C8B-B14F-4D97-AF65-F5344CB8AC3E}">
        <p14:creationId xmlns:p14="http://schemas.microsoft.com/office/powerpoint/2010/main" val="1233492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900956" cy="1007464"/>
          </a:xfrm>
          <a:prstGeom prst="rect">
            <a:avLst/>
          </a:prstGeom>
        </p:spPr>
        <p:txBody>
          <a:bodyPr vert="horz" lIns="91440" tIns="45720" rIns="91440" bIns="45720" rtlCol="0"/>
          <a:lstStyle>
            <a:lvl1pPr algn="l">
              <a:defRPr sz="1200" b="0" i="0">
                <a:latin typeface="Roboto Condensed Light" panose="02000000000000000000" pitchFamily="2" charset="0"/>
              </a:defRPr>
            </a:lvl1pPr>
          </a:lstStyle>
          <a:p>
            <a:endParaRPr lang="en-US" dirty="0"/>
          </a:p>
        </p:txBody>
      </p:sp>
      <p:sp>
        <p:nvSpPr>
          <p:cNvPr id="3" name="Date Placeholder 2"/>
          <p:cNvSpPr>
            <a:spLocks noGrp="1"/>
          </p:cNvSpPr>
          <p:nvPr>
            <p:ph type="dt" idx="1"/>
          </p:nvPr>
        </p:nvSpPr>
        <p:spPr>
          <a:xfrm>
            <a:off x="6405715" y="0"/>
            <a:ext cx="4900956" cy="1007464"/>
          </a:xfrm>
          <a:prstGeom prst="rect">
            <a:avLst/>
          </a:prstGeom>
        </p:spPr>
        <p:txBody>
          <a:bodyPr vert="horz" lIns="91440" tIns="45720" rIns="91440" bIns="45720" rtlCol="0"/>
          <a:lstStyle>
            <a:lvl1pPr algn="r">
              <a:defRPr sz="1200" b="0" i="0">
                <a:latin typeface="Roboto Condensed Light" panose="02000000000000000000" pitchFamily="2" charset="0"/>
              </a:defRPr>
            </a:lvl1pPr>
          </a:lstStyle>
          <a:p>
            <a:fld id="{F0A9609A-B772-C646-9832-EF91D164CC90}" type="datetimeFigureOut">
              <a:rPr lang="en-US" smtClean="0"/>
              <a:pPr/>
              <a:t>7/5/2022</a:t>
            </a:fld>
            <a:endParaRPr lang="en-US" dirty="0"/>
          </a:p>
        </p:txBody>
      </p:sp>
      <p:sp>
        <p:nvSpPr>
          <p:cNvPr id="4" name="Slide Image Placeholder 3"/>
          <p:cNvSpPr>
            <a:spLocks noGrp="1" noRot="1" noChangeAspect="1"/>
          </p:cNvSpPr>
          <p:nvPr>
            <p:ph type="sldImg" idx="2"/>
          </p:nvPr>
        </p:nvSpPr>
        <p:spPr>
          <a:xfrm>
            <a:off x="-374650" y="2514600"/>
            <a:ext cx="12058650" cy="67833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130578" y="9673900"/>
            <a:ext cx="9048194" cy="79186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9096639"/>
            <a:ext cx="4900956" cy="1007462"/>
          </a:xfrm>
          <a:prstGeom prst="rect">
            <a:avLst/>
          </a:prstGeom>
        </p:spPr>
        <p:txBody>
          <a:bodyPr vert="horz" lIns="91440" tIns="45720" rIns="91440" bIns="45720" rtlCol="0" anchor="b"/>
          <a:lstStyle>
            <a:lvl1pPr algn="l">
              <a:defRPr sz="1200" b="0" i="0">
                <a:latin typeface="Roboto Condensed Light" panose="02000000000000000000" pitchFamily="2" charset="0"/>
              </a:defRPr>
            </a:lvl1pPr>
          </a:lstStyle>
          <a:p>
            <a:endParaRPr lang="en-US" dirty="0"/>
          </a:p>
        </p:txBody>
      </p:sp>
      <p:sp>
        <p:nvSpPr>
          <p:cNvPr id="7" name="Slide Number Placeholder 6"/>
          <p:cNvSpPr>
            <a:spLocks noGrp="1"/>
          </p:cNvSpPr>
          <p:nvPr>
            <p:ph type="sldNum" sz="quarter" idx="5"/>
          </p:nvPr>
        </p:nvSpPr>
        <p:spPr>
          <a:xfrm>
            <a:off x="6405715" y="19096639"/>
            <a:ext cx="4900956" cy="1007462"/>
          </a:xfrm>
          <a:prstGeom prst="rect">
            <a:avLst/>
          </a:prstGeom>
        </p:spPr>
        <p:txBody>
          <a:bodyPr vert="horz" lIns="91440" tIns="45720" rIns="91440" bIns="45720" rtlCol="0" anchor="b"/>
          <a:lstStyle>
            <a:lvl1pPr algn="r">
              <a:defRPr sz="1200" b="0" i="0">
                <a:latin typeface="Roboto Condensed Light" panose="02000000000000000000" pitchFamily="2" charset="0"/>
              </a:defRPr>
            </a:lvl1pPr>
          </a:lstStyle>
          <a:p>
            <a:fld id="{06B0FC7D-8687-9A40-9CA8-0B2F00AB98E3}" type="slidenum">
              <a:rPr lang="en-US" smtClean="0"/>
              <a:pPr/>
              <a:t>‹#›</a:t>
            </a:fld>
            <a:endParaRPr lang="en-US" dirty="0"/>
          </a:p>
        </p:txBody>
      </p:sp>
    </p:spTree>
    <p:extLst>
      <p:ext uri="{BB962C8B-B14F-4D97-AF65-F5344CB8AC3E}">
        <p14:creationId xmlns:p14="http://schemas.microsoft.com/office/powerpoint/2010/main" val="2316559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Roboto Condensed Light" panose="02000000000000000000" pitchFamily="2" charset="0"/>
        <a:ea typeface="+mn-ea"/>
        <a:cs typeface="+mn-cs"/>
      </a:defRPr>
    </a:lvl1pPr>
    <a:lvl2pPr marL="457200" algn="l" defTabSz="914400" rtl="0" eaLnBrk="1" latinLnBrk="0" hangingPunct="1">
      <a:defRPr sz="1200" b="0" i="0" kern="1200">
        <a:solidFill>
          <a:schemeClr val="tx1"/>
        </a:solidFill>
        <a:latin typeface="Roboto Condensed Light" panose="02000000000000000000" pitchFamily="2" charset="0"/>
        <a:ea typeface="+mn-ea"/>
        <a:cs typeface="+mn-cs"/>
      </a:defRPr>
    </a:lvl2pPr>
    <a:lvl3pPr marL="914400" algn="l" defTabSz="914400" rtl="0" eaLnBrk="1" latinLnBrk="0" hangingPunct="1">
      <a:defRPr sz="1200" b="0" i="0" kern="1200">
        <a:solidFill>
          <a:schemeClr val="tx1"/>
        </a:solidFill>
        <a:latin typeface="Roboto Condensed Light" panose="02000000000000000000" pitchFamily="2" charset="0"/>
        <a:ea typeface="+mn-ea"/>
        <a:cs typeface="+mn-cs"/>
      </a:defRPr>
    </a:lvl3pPr>
    <a:lvl4pPr marL="1371600" algn="l" defTabSz="914400" rtl="0" eaLnBrk="1" latinLnBrk="0" hangingPunct="1">
      <a:defRPr sz="1200" b="0" i="0" kern="1200">
        <a:solidFill>
          <a:schemeClr val="tx1"/>
        </a:solidFill>
        <a:latin typeface="Roboto Condensed Light" panose="02000000000000000000" pitchFamily="2" charset="0"/>
        <a:ea typeface="+mn-ea"/>
        <a:cs typeface="+mn-cs"/>
      </a:defRPr>
    </a:lvl4pPr>
    <a:lvl5pPr marL="1828800" algn="l" defTabSz="914400" rtl="0" eaLnBrk="1" latinLnBrk="0" hangingPunct="1">
      <a:defRPr sz="1200" b="0" i="0" kern="1200">
        <a:solidFill>
          <a:schemeClr val="tx1"/>
        </a:solidFill>
        <a:latin typeface="Roboto Condensed Light"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Roboto" panose="02000000000000000000" pitchFamily="2" charset="0"/>
              <a:ea typeface="Roboto" panose="02000000000000000000" pitchFamily="2" charset="0"/>
            </a:endParaRPr>
          </a:p>
        </p:txBody>
      </p:sp>
      <p:sp>
        <p:nvSpPr>
          <p:cNvPr id="4" name="Slide Number Placeholder 3"/>
          <p:cNvSpPr>
            <a:spLocks noGrp="1"/>
          </p:cNvSpPr>
          <p:nvPr>
            <p:ph type="sldNum" sz="quarter" idx="5"/>
          </p:nvPr>
        </p:nvSpPr>
        <p:spPr/>
        <p:txBody>
          <a:bodyPr/>
          <a:lstStyle/>
          <a:p>
            <a:fld id="{06B0FC7D-8687-9A40-9CA8-0B2F00AB98E3}" type="slidenum">
              <a:rPr lang="en-US" smtClean="0"/>
              <a:pPr/>
              <a:t>2</a:t>
            </a:fld>
            <a:endParaRPr lang="en-US" dirty="0"/>
          </a:p>
        </p:txBody>
      </p:sp>
    </p:spTree>
    <p:extLst>
      <p:ext uri="{BB962C8B-B14F-4D97-AF65-F5344CB8AC3E}">
        <p14:creationId xmlns:p14="http://schemas.microsoft.com/office/powerpoint/2010/main" val="3776771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3</a:t>
            </a:fld>
            <a:endParaRPr lang="en-US" dirty="0"/>
          </a:p>
        </p:txBody>
      </p:sp>
    </p:spTree>
    <p:extLst>
      <p:ext uri="{BB962C8B-B14F-4D97-AF65-F5344CB8AC3E}">
        <p14:creationId xmlns:p14="http://schemas.microsoft.com/office/powerpoint/2010/main" val="3655172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4</a:t>
            </a:fld>
            <a:endParaRPr lang="en-US" dirty="0"/>
          </a:p>
        </p:txBody>
      </p:sp>
    </p:spTree>
    <p:extLst>
      <p:ext uri="{BB962C8B-B14F-4D97-AF65-F5344CB8AC3E}">
        <p14:creationId xmlns:p14="http://schemas.microsoft.com/office/powerpoint/2010/main" val="1565775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10</a:t>
            </a:fld>
            <a:endParaRPr lang="en-US" dirty="0"/>
          </a:p>
        </p:txBody>
      </p:sp>
    </p:spTree>
    <p:extLst>
      <p:ext uri="{BB962C8B-B14F-4D97-AF65-F5344CB8AC3E}">
        <p14:creationId xmlns:p14="http://schemas.microsoft.com/office/powerpoint/2010/main" val="3408151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12</a:t>
            </a:fld>
            <a:endParaRPr lang="en-US" dirty="0"/>
          </a:p>
        </p:txBody>
      </p:sp>
    </p:spTree>
    <p:extLst>
      <p:ext uri="{BB962C8B-B14F-4D97-AF65-F5344CB8AC3E}">
        <p14:creationId xmlns:p14="http://schemas.microsoft.com/office/powerpoint/2010/main" val="2310852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13</a:t>
            </a:fld>
            <a:endParaRPr lang="en-US" dirty="0"/>
          </a:p>
        </p:txBody>
      </p:sp>
    </p:spTree>
    <p:extLst>
      <p:ext uri="{BB962C8B-B14F-4D97-AF65-F5344CB8AC3E}">
        <p14:creationId xmlns:p14="http://schemas.microsoft.com/office/powerpoint/2010/main" val="31853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t>18</a:t>
            </a:fld>
            <a:endParaRPr lang="en-US" dirty="0"/>
          </a:p>
        </p:txBody>
      </p:sp>
    </p:spTree>
    <p:extLst>
      <p:ext uri="{BB962C8B-B14F-4D97-AF65-F5344CB8AC3E}">
        <p14:creationId xmlns:p14="http://schemas.microsoft.com/office/powerpoint/2010/main" val="21530972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Dar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55D97B2C-35D2-554F-8B16-5AA9817BCA13}"/>
              </a:ext>
            </a:extLst>
          </p:cNvPr>
          <p:cNvSpPr>
            <a:spLocks noGrp="1"/>
          </p:cNvSpPr>
          <p:nvPr>
            <p:ph type="body" sz="quarter" idx="10" hasCustomPrompt="1"/>
          </p:nvPr>
        </p:nvSpPr>
        <p:spPr>
          <a:xfrm>
            <a:off x="650874" y="1079498"/>
            <a:ext cx="7385845" cy="1306512"/>
          </a:xfrm>
          <a:prstGeom prst="rect">
            <a:avLst/>
          </a:prstGeom>
        </p:spPr>
        <p:txBody>
          <a:bodyPr/>
          <a:lstStyle>
            <a:lvl1pPr>
              <a:lnSpc>
                <a:spcPct val="90000"/>
              </a:lnSpc>
              <a:defRPr sz="4400" b="1" i="0">
                <a:solidFill>
                  <a:schemeClr val="bg1"/>
                </a:solidFill>
                <a:latin typeface="Montserrat SemiBold" pitchFamily="2" charset="77"/>
              </a:defRPr>
            </a:lvl1pPr>
            <a:lvl2pPr>
              <a:defRPr sz="4400" b="1" i="0">
                <a:solidFill>
                  <a:schemeClr val="bg1"/>
                </a:solidFill>
                <a:latin typeface="Montserrat SemiBold" pitchFamily="2" charset="77"/>
              </a:defRPr>
            </a:lvl2pPr>
            <a:lvl3pPr>
              <a:defRPr sz="4400" b="1" i="0">
                <a:solidFill>
                  <a:schemeClr val="bg1"/>
                </a:solidFill>
                <a:latin typeface="Montserrat SemiBold" pitchFamily="2" charset="77"/>
              </a:defRPr>
            </a:lvl3pPr>
            <a:lvl4pPr>
              <a:defRPr sz="4400" b="1" i="0">
                <a:solidFill>
                  <a:schemeClr val="bg1"/>
                </a:solidFill>
                <a:latin typeface="Montserrat SemiBold" pitchFamily="2" charset="77"/>
              </a:defRPr>
            </a:lvl4pPr>
            <a:lvl5pPr>
              <a:defRPr sz="4400" b="1" i="0">
                <a:solidFill>
                  <a:schemeClr val="bg1"/>
                </a:solidFill>
                <a:latin typeface="Montserrat SemiBold" pitchFamily="2" charset="77"/>
              </a:defRPr>
            </a:lvl5pPr>
          </a:lstStyle>
          <a:p>
            <a:pPr lvl="0"/>
            <a:r>
              <a:rPr lang="en-US"/>
              <a:t>Observe the Evolution of Quantum Capacity</a:t>
            </a:r>
          </a:p>
        </p:txBody>
      </p:sp>
      <p:sp>
        <p:nvSpPr>
          <p:cNvPr id="4" name="Text Placeholder 12">
            <a:extLst>
              <a:ext uri="{FF2B5EF4-FFF2-40B4-BE49-F238E27FC236}">
                <a16:creationId xmlns:a16="http://schemas.microsoft.com/office/drawing/2014/main" id="{680E6FFC-D1FC-344A-A0F9-0EFE0FCC0C84}"/>
              </a:ext>
            </a:extLst>
          </p:cNvPr>
          <p:cNvSpPr>
            <a:spLocks noGrp="1"/>
          </p:cNvSpPr>
          <p:nvPr>
            <p:ph type="body" sz="quarter" idx="11" hasCustomPrompt="1"/>
          </p:nvPr>
        </p:nvSpPr>
        <p:spPr>
          <a:xfrm>
            <a:off x="650875" y="2482056"/>
            <a:ext cx="5703626" cy="1893887"/>
          </a:xfrm>
          <a:prstGeom prst="rect">
            <a:avLst/>
          </a:prstGeom>
        </p:spPr>
        <p:txBody>
          <a:bodyPr/>
          <a:lstStyle>
            <a:lvl1pPr>
              <a:lnSpc>
                <a:spcPct val="100000"/>
              </a:lnSpc>
              <a:defRPr sz="2400" b="0" i="0">
                <a:solidFill>
                  <a:schemeClr val="bg1"/>
                </a:solidFill>
                <a:latin typeface="Exo Light" pitchFamily="2" charset="77"/>
              </a:defRPr>
            </a:lvl1pPr>
            <a:lvl2pPr>
              <a:defRPr sz="3000" b="0" i="0">
                <a:solidFill>
                  <a:schemeClr val="bg1"/>
                </a:solidFill>
                <a:latin typeface="Exo Light" pitchFamily="2" charset="77"/>
              </a:defRPr>
            </a:lvl2pPr>
            <a:lvl3pPr>
              <a:defRPr sz="3000" b="0" i="0">
                <a:solidFill>
                  <a:schemeClr val="bg1"/>
                </a:solidFill>
                <a:latin typeface="Exo Light" pitchFamily="2" charset="77"/>
              </a:defRPr>
            </a:lvl3pPr>
            <a:lvl4pPr>
              <a:defRPr sz="3000" b="0" i="0">
                <a:solidFill>
                  <a:schemeClr val="bg1"/>
                </a:solidFill>
                <a:latin typeface="Exo Light" pitchFamily="2" charset="77"/>
              </a:defRPr>
            </a:lvl4pPr>
            <a:lvl5pPr>
              <a:defRPr sz="3000" b="0" i="0">
                <a:solidFill>
                  <a:schemeClr val="bg1"/>
                </a:solidFill>
                <a:latin typeface="Exo Light" pitchFamily="2" charset="77"/>
              </a:defRPr>
            </a:lvl5pPr>
          </a:lstStyle>
          <a:p>
            <a:pPr lvl="0"/>
            <a:r>
              <a:rPr lang="en-US"/>
              <a:t>Keep track of a transformational technology as it evolves.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ntent Slide-blue-right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97345" y="1648758"/>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77363" y="530021"/>
            <a:ext cx="6672725" cy="1130188"/>
          </a:xfrm>
        </p:spPr>
        <p:txBody>
          <a:bodyPr>
            <a:noAutofit/>
          </a:bodyPr>
          <a:lstStyle>
            <a:lvl1pPr>
              <a:lnSpc>
                <a:spcPct val="90000"/>
              </a:lnSpc>
              <a:defRPr b="0" i="0"/>
            </a:lvl1pPr>
          </a:lstStyle>
          <a:p>
            <a:r>
              <a:rPr lang="en-US"/>
              <a:t>Click to edit Master title style</a:t>
            </a:r>
          </a:p>
        </p:txBody>
      </p:sp>
      <p:sp>
        <p:nvSpPr>
          <p:cNvPr id="8" name="Rectangle 7">
            <a:extLst>
              <a:ext uri="{FF2B5EF4-FFF2-40B4-BE49-F238E27FC236}">
                <a16:creationId xmlns:a16="http://schemas.microsoft.com/office/drawing/2014/main" id="{F2D5BCB0-D6FF-CC4C-92CC-90D104D4F343}"/>
              </a:ext>
            </a:extLst>
          </p:cNvPr>
          <p:cNvSpPr/>
          <p:nvPr userDrawn="1"/>
        </p:nvSpPr>
        <p:spPr>
          <a:xfrm>
            <a:off x="8005762" y="0"/>
            <a:ext cx="4187825" cy="6858000"/>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dirty="0">
              <a:solidFill>
                <a:srgbClr val="1E5E92"/>
              </a:solidFill>
            </a:endParaRPr>
          </a:p>
        </p:txBody>
      </p:sp>
      <p:sp>
        <p:nvSpPr>
          <p:cNvPr id="9" name="Text Placeholder 11">
            <a:extLst>
              <a:ext uri="{FF2B5EF4-FFF2-40B4-BE49-F238E27FC236}">
                <a16:creationId xmlns:a16="http://schemas.microsoft.com/office/drawing/2014/main" id="{2FD860C3-79CC-434D-9984-9C39951BAE42}"/>
              </a:ext>
            </a:extLst>
          </p:cNvPr>
          <p:cNvSpPr>
            <a:spLocks noGrp="1"/>
          </p:cNvSpPr>
          <p:nvPr>
            <p:ph type="body" sz="quarter" idx="14"/>
          </p:nvPr>
        </p:nvSpPr>
        <p:spPr>
          <a:xfrm>
            <a:off x="8559384" y="952500"/>
            <a:ext cx="3030954" cy="4881142"/>
          </a:xfrm>
          <a:prstGeom prst="rect">
            <a:avLst/>
          </a:prstGeom>
        </p:spPr>
        <p:txBody>
          <a:bodyPr lIns="0" tIns="0" rIns="0" bIns="0" anchor="ctr" anchorCtr="0">
            <a:noAutofit/>
          </a:bodyPr>
          <a:lstStyle>
            <a:lvl1pPr marL="0" indent="0">
              <a:lnSpc>
                <a:spcPct val="110000"/>
              </a:lnSpc>
              <a:buNone/>
              <a:defRPr sz="2000" b="0" i="0" spc="0">
                <a:solidFill>
                  <a:schemeClr val="bg1"/>
                </a:solidFill>
                <a:latin typeface="Montserra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Box 6">
            <a:extLst>
              <a:ext uri="{FF2B5EF4-FFF2-40B4-BE49-F238E27FC236}">
                <a16:creationId xmlns:a16="http://schemas.microsoft.com/office/drawing/2014/main" id="{2AD1AD55-DE6F-7A48-87C1-BCB637DDFBBA}"/>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dirty="0">
                <a:solidFill>
                  <a:schemeClr val="bg1"/>
                </a:solidFill>
                <a:latin typeface="Exo" panose="02000503000000000000" pitchFamily="2" charset="77"/>
              </a:rPr>
              <a:t>Info-</a:t>
            </a:r>
            <a:r>
              <a:rPr lang="en-CA" sz="800" spc="-103" dirty="0">
                <a:solidFill>
                  <a:schemeClr val="bg1"/>
                </a:solidFill>
                <a:latin typeface="Exo" panose="02000503000000000000" pitchFamily="2" charset="77"/>
              </a:rPr>
              <a:t>T</a:t>
            </a:r>
            <a:r>
              <a:rPr lang="en-CA" sz="800" spc="-15" dirty="0">
                <a:solidFill>
                  <a:schemeClr val="bg1"/>
                </a:solidFill>
                <a:latin typeface="Exo" panose="02000503000000000000" pitchFamily="2" charset="77"/>
              </a:rPr>
              <a:t>ec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Researc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Grou</a:t>
            </a:r>
            <a:r>
              <a:rPr lang="en-CA" sz="800" spc="6" dirty="0">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dirty="0">
              <a:solidFill>
                <a:schemeClr val="bg1"/>
              </a:solidFill>
              <a:latin typeface="Exo" panose="02000503000000000000" pitchFamily="2" charset="77"/>
              <a:cs typeface="Arial" panose="020B0604020202020204" pitchFamily="34" charset="0"/>
            </a:endParaRPr>
          </a:p>
        </p:txBody>
      </p:sp>
      <p:sp>
        <p:nvSpPr>
          <p:cNvPr id="10" name="Text Placeholder 4">
            <a:extLst>
              <a:ext uri="{FF2B5EF4-FFF2-40B4-BE49-F238E27FC236}">
                <a16:creationId xmlns:a16="http://schemas.microsoft.com/office/drawing/2014/main" id="{9827AB02-2D82-654F-ADA6-39B4D879BBE4}"/>
              </a:ext>
            </a:extLst>
          </p:cNvPr>
          <p:cNvSpPr>
            <a:spLocks noGrp="1"/>
          </p:cNvSpPr>
          <p:nvPr>
            <p:ph type="body" sz="quarter" idx="33"/>
          </p:nvPr>
        </p:nvSpPr>
        <p:spPr>
          <a:xfrm>
            <a:off x="371475" y="2508316"/>
            <a:ext cx="6678613" cy="3243898"/>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5904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Executive Brief slide">
    <p:spTree>
      <p:nvGrpSpPr>
        <p:cNvPr id="1" name=""/>
        <p:cNvGrpSpPr/>
        <p:nvPr/>
      </p:nvGrpSpPr>
      <p:grpSpPr>
        <a:xfrm>
          <a:off x="0" y="0"/>
          <a:ext cx="0" cy="0"/>
          <a:chOff x="0" y="0"/>
          <a:chExt cx="0" cy="0"/>
        </a:xfrm>
      </p:grpSpPr>
      <p:sp>
        <p:nvSpPr>
          <p:cNvPr id="3" name="Rectangle 2"/>
          <p:cNvSpPr/>
          <p:nvPr userDrawn="1"/>
        </p:nvSpPr>
        <p:spPr>
          <a:xfrm>
            <a:off x="0" y="-31214"/>
            <a:ext cx="12193588"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92" dirty="0">
              <a:solidFill>
                <a:srgbClr val="FFFFFF"/>
              </a:solidFill>
            </a:endParaRPr>
          </a:p>
        </p:txBody>
      </p:sp>
      <p:sp>
        <p:nvSpPr>
          <p:cNvPr id="2" name="Title 1"/>
          <p:cNvSpPr>
            <a:spLocks noGrp="1"/>
          </p:cNvSpPr>
          <p:nvPr>
            <p:ph type="title" hasCustomPrompt="1"/>
          </p:nvPr>
        </p:nvSpPr>
        <p:spPr>
          <a:xfrm>
            <a:off x="0" y="-31213"/>
            <a:ext cx="12193588" cy="1124744"/>
          </a:xfrm>
        </p:spPr>
        <p:txBody>
          <a:bodyPr/>
          <a:lstStyle>
            <a:lvl1pPr marL="182563" indent="0">
              <a:defRPr>
                <a:solidFill>
                  <a:schemeClr val="bg1"/>
                </a:solidFill>
                <a:latin typeface="+mn-lt"/>
              </a:defRPr>
            </a:lvl1pPr>
          </a:lstStyle>
          <a:p>
            <a:r>
              <a:rPr lang="en-US" dirty="0"/>
              <a:t>Executive Brief slide</a:t>
            </a:r>
            <a:endParaRPr lang="en-CA" dirty="0"/>
          </a:p>
        </p:txBody>
      </p:sp>
    </p:spTree>
    <p:extLst>
      <p:ext uri="{BB962C8B-B14F-4D97-AF65-F5344CB8AC3E}">
        <p14:creationId xmlns:p14="http://schemas.microsoft.com/office/powerpoint/2010/main" val="2351035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lour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4881123"/>
      </p:ext>
    </p:extLst>
  </p:cSld>
  <p:clrMapOvr>
    <a:masterClrMapping/>
  </p:clrMapOvr>
  <p:extLst>
    <p:ext uri="{DCECCB84-F9BA-43D5-87BE-67443E8EF086}">
      <p15:sldGuideLst xmlns:p15="http://schemas.microsoft.com/office/powerpoint/2012/main">
        <p15:guide id="1" orient="horz" pos="57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nalysts Perspec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4106" y="530021"/>
            <a:ext cx="9739219" cy="1130188"/>
          </a:xfrm>
        </p:spPr>
        <p:txBody>
          <a:bodyPr>
            <a:noAutofit/>
          </a:bodyPr>
          <a:lstStyle>
            <a:lvl1pPr>
              <a:defRPr b="0" i="0">
                <a:solidFill>
                  <a:srgbClr val="717171"/>
                </a:solidFill>
              </a:defRPr>
            </a:lvl1pPr>
          </a:lstStyle>
          <a:p>
            <a:r>
              <a:rPr lang="en-US"/>
              <a:t>Click to edit Master title style</a:t>
            </a:r>
          </a:p>
        </p:txBody>
      </p:sp>
      <p:sp>
        <p:nvSpPr>
          <p:cNvPr id="4" name="Text Placeholder 11">
            <a:extLst>
              <a:ext uri="{FF2B5EF4-FFF2-40B4-BE49-F238E27FC236}">
                <a16:creationId xmlns:a16="http://schemas.microsoft.com/office/drawing/2014/main" id="{04E9795F-CBFB-B94E-B0A4-612B5868B666}"/>
              </a:ext>
            </a:extLst>
          </p:cNvPr>
          <p:cNvSpPr>
            <a:spLocks noGrp="1"/>
          </p:cNvSpPr>
          <p:nvPr>
            <p:ph type="body" sz="quarter" idx="11"/>
          </p:nvPr>
        </p:nvSpPr>
        <p:spPr>
          <a:xfrm>
            <a:off x="367657" y="1667939"/>
            <a:ext cx="4547243" cy="770461"/>
          </a:xfrm>
          <a:prstGeom prst="rect">
            <a:avLst/>
          </a:prstGeom>
        </p:spPr>
        <p:txBody>
          <a:bodyPr lIns="0" tIns="0" rIns="0" bIns="0">
            <a:noAutofit/>
          </a:bodyPr>
          <a:lstStyle>
            <a:lvl1pPr marL="0" indent="0">
              <a:lnSpc>
                <a:spcPct val="110000"/>
              </a:lnSpc>
              <a:buNone/>
              <a:defRPr sz="2000" b="0" i="0" spc="0">
                <a:solidFill>
                  <a:srgbClr val="717171"/>
                </a:solidFill>
                <a:latin typeface="Montserra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 name="Text Placeholder 17">
            <a:extLst>
              <a:ext uri="{FF2B5EF4-FFF2-40B4-BE49-F238E27FC236}">
                <a16:creationId xmlns:a16="http://schemas.microsoft.com/office/drawing/2014/main" id="{191A5D26-F935-C243-B55A-263E1DDC326D}"/>
              </a:ext>
            </a:extLst>
          </p:cNvPr>
          <p:cNvSpPr>
            <a:spLocks noGrp="1"/>
          </p:cNvSpPr>
          <p:nvPr>
            <p:ph type="body" sz="quarter" idx="13"/>
          </p:nvPr>
        </p:nvSpPr>
        <p:spPr>
          <a:xfrm>
            <a:off x="5238246" y="5120360"/>
            <a:ext cx="2840037" cy="1269682"/>
          </a:xfrm>
          <a:prstGeom prst="rect">
            <a:avLst/>
          </a:prstGeom>
        </p:spPr>
        <p:txBody>
          <a:bodyPr lIns="0" tIns="0" rIns="0" bIns="0">
            <a:noAutofit/>
          </a:bodyPr>
          <a:lstStyle>
            <a:lvl1pPr marL="0" indent="0">
              <a:lnSpc>
                <a:spcPct val="110000"/>
              </a:lnSpc>
              <a:spcBef>
                <a:spcPts val="0"/>
              </a:spcBef>
              <a:buNone/>
              <a:defRPr sz="1200" b="0" i="0">
                <a:solidFill>
                  <a:srgbClr val="2576B7"/>
                </a:solidFill>
                <a:latin typeface="Montserrat SemiBold" pitchFamily="2" charset="77"/>
                <a:cs typeface="Arial" panose="020B0604020202020204" pitchFamily="34" charset="0"/>
              </a:defRPr>
            </a:lvl1pPr>
            <a:lvl2pPr marL="457200" indent="0">
              <a:lnSpc>
                <a:spcPct val="110000"/>
              </a:lnSpc>
              <a:spcBef>
                <a:spcPts val="0"/>
              </a:spcBef>
              <a:buNone/>
              <a:defRPr sz="1200" b="0" i="0">
                <a:solidFill>
                  <a:srgbClr val="2576B7"/>
                </a:solidFill>
                <a:latin typeface="Montserrat Light" pitchFamily="2" charset="77"/>
                <a:cs typeface="Arial" panose="020B0604020202020204" pitchFamily="34" charset="0"/>
              </a:defRPr>
            </a:lvl2pPr>
            <a:lvl3pPr marL="914400" indent="0">
              <a:lnSpc>
                <a:spcPct val="110000"/>
              </a:lnSpc>
              <a:spcBef>
                <a:spcPts val="0"/>
              </a:spcBef>
              <a:buNone/>
              <a:defRPr sz="1200" b="0" i="0">
                <a:solidFill>
                  <a:srgbClr val="2576B7"/>
                </a:solidFill>
                <a:latin typeface="Montserrat Light" pitchFamily="2" charset="77"/>
                <a:cs typeface="Arial" panose="020B0604020202020204" pitchFamily="34" charset="0"/>
              </a:defRPr>
            </a:lvl3pPr>
            <a:lvl4pPr marL="1371600" indent="0">
              <a:lnSpc>
                <a:spcPct val="110000"/>
              </a:lnSpc>
              <a:spcBef>
                <a:spcPts val="0"/>
              </a:spcBef>
              <a:buNone/>
              <a:defRPr sz="1200" b="0" i="0">
                <a:solidFill>
                  <a:srgbClr val="2576B7"/>
                </a:solidFill>
                <a:latin typeface="Montserrat Light" pitchFamily="2" charset="77"/>
                <a:cs typeface="Arial" panose="020B0604020202020204" pitchFamily="34" charset="0"/>
              </a:defRPr>
            </a:lvl4pPr>
            <a:lvl5pPr marL="1828800" indent="0">
              <a:lnSpc>
                <a:spcPct val="110000"/>
              </a:lnSpc>
              <a:spcBef>
                <a:spcPts val="0"/>
              </a:spcBef>
              <a:buNone/>
              <a:defRPr sz="1200" b="0" i="0">
                <a:solidFill>
                  <a:srgbClr val="2576B7"/>
                </a:solidFill>
                <a:latin typeface="Montserrat Light" pitchFamily="2" charset="77"/>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127F9FF2-D4F4-2F42-9C38-CF0156BDA8A6}"/>
              </a:ext>
            </a:extLst>
          </p:cNvPr>
          <p:cNvSpPr>
            <a:spLocks noGrp="1"/>
          </p:cNvSpPr>
          <p:nvPr>
            <p:ph type="body" sz="quarter" idx="14"/>
          </p:nvPr>
        </p:nvSpPr>
        <p:spPr>
          <a:xfrm>
            <a:off x="5243286" y="1753404"/>
            <a:ext cx="6661150" cy="4218417"/>
          </a:xfrm>
          <a:prstGeom prst="rect">
            <a:avLst/>
          </a:prstGeom>
        </p:spPr>
        <p:txBody>
          <a:bodyPr lIns="0" tIns="0" rIns="0" bIns="0"/>
          <a:lstStyle>
            <a:lvl1pPr marL="179388" indent="-179388">
              <a:lnSpc>
                <a:spcPct val="110000"/>
              </a:lnSpc>
              <a:spcBef>
                <a:spcPts val="0"/>
              </a:spcBef>
              <a:spcAft>
                <a:spcPts val="800"/>
              </a:spcAft>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spcBef>
                <a:spcPts val="0"/>
              </a:spcBef>
              <a:spcAft>
                <a:spcPts val="800"/>
              </a:spcAft>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spcBef>
                <a:spcPts val="0"/>
              </a:spcBef>
              <a:spcAft>
                <a:spcPts val="800"/>
              </a:spcAft>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spcBef>
                <a:spcPts val="0"/>
              </a:spcBef>
              <a:spcAft>
                <a:spcPts val="800"/>
              </a:spcAft>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spcBef>
                <a:spcPts val="0"/>
              </a:spcBef>
              <a:spcAft>
                <a:spcPts val="800"/>
              </a:spcAft>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7646507"/>
      </p:ext>
    </p:extLst>
  </p:cSld>
  <p:clrMapOvr>
    <a:masterClrMapping/>
  </p:clrMapOvr>
  <p:extLst>
    <p:ext uri="{DCECCB84-F9BA-43D5-87BE-67443E8EF086}">
      <p15:sldGuideLst xmlns:p15="http://schemas.microsoft.com/office/powerpoint/2012/main">
        <p15:guide id="1" orient="horz" pos="138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ecSummary-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4106" y="530021"/>
            <a:ext cx="11220578" cy="1163598"/>
          </a:xfrm>
        </p:spPr>
        <p:txBody>
          <a:bodyPr>
            <a:noAutofit/>
          </a:bodyPr>
          <a:lstStyle>
            <a:lvl1pPr>
              <a:lnSpc>
                <a:spcPct val="90000"/>
              </a:lnSpc>
              <a:defRPr b="0" i="0">
                <a:solidFill>
                  <a:srgbClr val="717171"/>
                </a:solidFill>
              </a:defRPr>
            </a:lvl1pPr>
          </a:lstStyle>
          <a:p>
            <a:r>
              <a:rPr lang="en-US"/>
              <a:t>Click to edit Master title style</a:t>
            </a:r>
          </a:p>
        </p:txBody>
      </p:sp>
      <p:sp>
        <p:nvSpPr>
          <p:cNvPr id="13" name="Text Placeholder 12">
            <a:extLst>
              <a:ext uri="{FF2B5EF4-FFF2-40B4-BE49-F238E27FC236}">
                <a16:creationId xmlns:a16="http://schemas.microsoft.com/office/drawing/2014/main" id="{A5895281-F05F-284A-93B8-DF31D5A43342}"/>
              </a:ext>
            </a:extLst>
          </p:cNvPr>
          <p:cNvSpPr>
            <a:spLocks noGrp="1"/>
          </p:cNvSpPr>
          <p:nvPr>
            <p:ph type="body" sz="quarter" idx="13"/>
          </p:nvPr>
        </p:nvSpPr>
        <p:spPr>
          <a:xfrm>
            <a:off x="368194" y="1597967"/>
            <a:ext cx="3542400" cy="297314"/>
          </a:xfrm>
          <a:prstGeom prst="rect">
            <a:avLst/>
          </a:prstGeom>
        </p:spPr>
        <p:txBody>
          <a:bodyPr lIns="0" tIns="0" rIns="0" bIns="0">
            <a:noAutofit/>
          </a:bodyPr>
          <a:lstStyle>
            <a:lvl1pPr marL="0" indent="0" algn="l">
              <a:lnSpc>
                <a:spcPct val="90000"/>
              </a:lnSpc>
              <a:buNone/>
              <a:defRPr sz="1800" b="0" i="0">
                <a:solidFill>
                  <a:srgbClr val="B3252E"/>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6" name="Text Placeholder 12">
            <a:extLst>
              <a:ext uri="{FF2B5EF4-FFF2-40B4-BE49-F238E27FC236}">
                <a16:creationId xmlns:a16="http://schemas.microsoft.com/office/drawing/2014/main" id="{9BDD2CC1-5E1E-A249-A7A5-AE4A1333D147}"/>
              </a:ext>
            </a:extLst>
          </p:cNvPr>
          <p:cNvSpPr>
            <a:spLocks noGrp="1"/>
          </p:cNvSpPr>
          <p:nvPr>
            <p:ph type="body" sz="quarter" idx="15"/>
          </p:nvPr>
        </p:nvSpPr>
        <p:spPr>
          <a:xfrm>
            <a:off x="4267994" y="1597967"/>
            <a:ext cx="3542400" cy="297314"/>
          </a:xfrm>
          <a:prstGeom prst="rect">
            <a:avLst/>
          </a:prstGeom>
        </p:spPr>
        <p:txBody>
          <a:bodyPr lIns="0" tIns="0" rIns="0" bIns="0">
            <a:noAutofit/>
          </a:bodyPr>
          <a:lstStyle>
            <a:lvl1pPr marL="0" indent="0" algn="l">
              <a:lnSpc>
                <a:spcPct val="90000"/>
              </a:lnSpc>
              <a:buNone/>
              <a:defRPr sz="1800" b="0" i="0">
                <a:solidFill>
                  <a:srgbClr val="F17A26"/>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8" name="Text Placeholder 12">
            <a:extLst>
              <a:ext uri="{FF2B5EF4-FFF2-40B4-BE49-F238E27FC236}">
                <a16:creationId xmlns:a16="http://schemas.microsoft.com/office/drawing/2014/main" id="{DE52E9E9-EF0F-F148-B77C-A1985515528A}"/>
              </a:ext>
            </a:extLst>
          </p:cNvPr>
          <p:cNvSpPr>
            <a:spLocks noGrp="1"/>
          </p:cNvSpPr>
          <p:nvPr>
            <p:ph type="body" sz="quarter" idx="17"/>
          </p:nvPr>
        </p:nvSpPr>
        <p:spPr>
          <a:xfrm>
            <a:off x="8130748" y="1597967"/>
            <a:ext cx="3542400" cy="297314"/>
          </a:xfrm>
          <a:prstGeom prst="rect">
            <a:avLst/>
          </a:prstGeom>
        </p:spPr>
        <p:txBody>
          <a:bodyPr lIns="0" tIns="0" rIns="0" bIns="0">
            <a:noAutofit/>
          </a:bodyPr>
          <a:lstStyle>
            <a:lvl1pPr marL="0" indent="0" algn="l">
              <a:lnSpc>
                <a:spcPct val="90000"/>
              </a:lnSpc>
              <a:buNone/>
              <a:defRPr sz="1800" b="0" i="0">
                <a:solidFill>
                  <a:srgbClr val="2B9E48"/>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Text Placeholder 4">
            <a:extLst>
              <a:ext uri="{FF2B5EF4-FFF2-40B4-BE49-F238E27FC236}">
                <a16:creationId xmlns:a16="http://schemas.microsoft.com/office/drawing/2014/main" id="{FA4AA16A-AF07-4A4A-AA0D-C83BCCC518CB}"/>
              </a:ext>
            </a:extLst>
          </p:cNvPr>
          <p:cNvSpPr>
            <a:spLocks noGrp="1"/>
          </p:cNvSpPr>
          <p:nvPr>
            <p:ph type="body" sz="quarter" idx="18"/>
          </p:nvPr>
        </p:nvSpPr>
        <p:spPr>
          <a:xfrm>
            <a:off x="371475" y="1991757"/>
            <a:ext cx="3658265" cy="3190736"/>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478D611E-AB20-6F4F-AAF0-75575E9D6DB6}"/>
              </a:ext>
            </a:extLst>
          </p:cNvPr>
          <p:cNvSpPr>
            <a:spLocks noGrp="1"/>
          </p:cNvSpPr>
          <p:nvPr>
            <p:ph type="body" sz="quarter" idx="19"/>
          </p:nvPr>
        </p:nvSpPr>
        <p:spPr>
          <a:xfrm>
            <a:off x="4267994" y="1991757"/>
            <a:ext cx="3658265" cy="3190736"/>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
            <a:extLst>
              <a:ext uri="{FF2B5EF4-FFF2-40B4-BE49-F238E27FC236}">
                <a16:creationId xmlns:a16="http://schemas.microsoft.com/office/drawing/2014/main" id="{37BEB711-C86D-6A42-AF2D-7578AE11B32E}"/>
              </a:ext>
            </a:extLst>
          </p:cNvPr>
          <p:cNvSpPr>
            <a:spLocks noGrp="1"/>
          </p:cNvSpPr>
          <p:nvPr>
            <p:ph type="body" sz="quarter" idx="20"/>
          </p:nvPr>
        </p:nvSpPr>
        <p:spPr>
          <a:xfrm>
            <a:off x="8154194" y="1991757"/>
            <a:ext cx="3658265" cy="3190736"/>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5014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seStudy-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F603-5D1D-774A-BC2E-2BB19F77B19A}"/>
              </a:ext>
            </a:extLst>
          </p:cNvPr>
          <p:cNvSpPr>
            <a:spLocks noGrp="1"/>
          </p:cNvSpPr>
          <p:nvPr>
            <p:ph type="title" hasCustomPrompt="1"/>
          </p:nvPr>
        </p:nvSpPr>
        <p:spPr>
          <a:xfrm>
            <a:off x="354106" y="544309"/>
            <a:ext cx="4239409" cy="1130188"/>
          </a:xfrm>
        </p:spPr>
        <p:txBody>
          <a:bodyPr>
            <a:noAutofit/>
          </a:bodyPr>
          <a:lstStyle>
            <a:lvl1pPr>
              <a:lnSpc>
                <a:spcPct val="90000"/>
              </a:lnSpc>
              <a:defRPr b="0" i="0">
                <a:solidFill>
                  <a:srgbClr val="717171"/>
                </a:solidFill>
              </a:defRPr>
            </a:lvl1pPr>
          </a:lstStyle>
          <a:p>
            <a:r>
              <a:rPr lang="en-CA" spc="-85">
                <a:solidFill>
                  <a:srgbClr val="636363"/>
                </a:solidFill>
              </a:rPr>
              <a:t>Executive</a:t>
            </a:r>
            <a:r>
              <a:rPr lang="en-CA" spc="-188">
                <a:solidFill>
                  <a:srgbClr val="636363"/>
                </a:solidFill>
              </a:rPr>
              <a:t> </a:t>
            </a:r>
            <a:r>
              <a:rPr lang="en-CA" spc="-79">
                <a:solidFill>
                  <a:srgbClr val="636363"/>
                </a:solidFill>
              </a:rPr>
              <a:t>Brief  </a:t>
            </a:r>
            <a:r>
              <a:rPr lang="en-CA" spc="-61">
                <a:solidFill>
                  <a:srgbClr val="636363"/>
                </a:solidFill>
              </a:rPr>
              <a:t>Case</a:t>
            </a:r>
            <a:r>
              <a:rPr lang="en-CA" spc="-158">
                <a:solidFill>
                  <a:srgbClr val="636363"/>
                </a:solidFill>
              </a:rPr>
              <a:t> </a:t>
            </a:r>
            <a:r>
              <a:rPr lang="en-CA" spc="-79">
                <a:solidFill>
                  <a:srgbClr val="636363"/>
                </a:solidFill>
              </a:rPr>
              <a:t>Study</a:t>
            </a:r>
            <a:endParaRPr lang="en-US"/>
          </a:p>
        </p:txBody>
      </p:sp>
      <p:sp>
        <p:nvSpPr>
          <p:cNvPr id="35" name="Picture Placeholder 4">
            <a:extLst>
              <a:ext uri="{FF2B5EF4-FFF2-40B4-BE49-F238E27FC236}">
                <a16:creationId xmlns:a16="http://schemas.microsoft.com/office/drawing/2014/main" id="{AFE4CAC1-B9B9-024E-B3E7-4D1206EF72DF}"/>
              </a:ext>
            </a:extLst>
          </p:cNvPr>
          <p:cNvSpPr>
            <a:spLocks noGrp="1"/>
          </p:cNvSpPr>
          <p:nvPr>
            <p:ph type="pic" sz="quarter" idx="30"/>
          </p:nvPr>
        </p:nvSpPr>
        <p:spPr>
          <a:xfrm>
            <a:off x="7032624" y="2124635"/>
            <a:ext cx="4860925" cy="4047564"/>
          </a:xfrm>
          <a:prstGeom prst="rect">
            <a:avLst/>
          </a:prstGeom>
        </p:spPr>
        <p:txBody>
          <a:bodyPr>
            <a:noAutofit/>
          </a:bodyPr>
          <a:lstStyle>
            <a:lvl1pPr marL="0" indent="0">
              <a:buNone/>
              <a:defRPr b="0" i="0">
                <a:latin typeface="Roboto Condensed Light" panose="02000000000000000000" pitchFamily="2" charset="0"/>
              </a:defRPr>
            </a:lvl1pPr>
          </a:lstStyle>
          <a:p>
            <a:endParaRPr lang="en-US" dirty="0"/>
          </a:p>
        </p:txBody>
      </p:sp>
      <p:sp>
        <p:nvSpPr>
          <p:cNvPr id="14" name="Text Placeholder 12">
            <a:extLst>
              <a:ext uri="{FF2B5EF4-FFF2-40B4-BE49-F238E27FC236}">
                <a16:creationId xmlns:a16="http://schemas.microsoft.com/office/drawing/2014/main" id="{7D441952-BD23-B242-9B5C-D5C6DA3DE40B}"/>
              </a:ext>
            </a:extLst>
          </p:cNvPr>
          <p:cNvSpPr>
            <a:spLocks noGrp="1"/>
          </p:cNvSpPr>
          <p:nvPr>
            <p:ph type="body" sz="quarter" idx="15"/>
          </p:nvPr>
        </p:nvSpPr>
        <p:spPr>
          <a:xfrm>
            <a:off x="8005763" y="1124222"/>
            <a:ext cx="1404051" cy="410110"/>
          </a:xfrm>
          <a:prstGeom prst="rect">
            <a:avLst/>
          </a:prstGeom>
        </p:spPr>
        <p:txBody>
          <a:bodyPr lIns="0" tIns="0" rIns="0" bIns="0">
            <a:noAutofit/>
          </a:bodyPr>
          <a:lstStyle>
            <a:lvl1pPr marL="0" indent="0" algn="l">
              <a:lnSpc>
                <a:spcPct val="100000"/>
              </a:lnSpc>
              <a:buNone/>
              <a:defRPr sz="12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Text Placeholder 12">
            <a:extLst>
              <a:ext uri="{FF2B5EF4-FFF2-40B4-BE49-F238E27FC236}">
                <a16:creationId xmlns:a16="http://schemas.microsoft.com/office/drawing/2014/main" id="{8D823B61-7726-3346-846D-40B1264E5986}"/>
              </a:ext>
            </a:extLst>
          </p:cNvPr>
          <p:cNvSpPr>
            <a:spLocks noGrp="1"/>
          </p:cNvSpPr>
          <p:nvPr>
            <p:ph type="body" sz="quarter" idx="16" hasCustomPrompt="1"/>
          </p:nvPr>
        </p:nvSpPr>
        <p:spPr>
          <a:xfrm>
            <a:off x="8005764" y="977814"/>
            <a:ext cx="1173968" cy="122566"/>
          </a:xfrm>
          <a:prstGeom prst="rect">
            <a:avLst/>
          </a:prstGeom>
        </p:spPr>
        <p:txBody>
          <a:bodyPr lIns="0" tIns="0" rIns="0" bIns="0">
            <a:noAutofit/>
          </a:bodyPr>
          <a:lstStyle>
            <a:lvl1pPr marL="0" indent="0" algn="l">
              <a:lnSpc>
                <a:spcPct val="100000"/>
              </a:lnSpc>
              <a:buNone/>
              <a:defRPr sz="8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INDUSTRY</a:t>
            </a:r>
          </a:p>
        </p:txBody>
      </p:sp>
      <p:sp>
        <p:nvSpPr>
          <p:cNvPr id="16" name="Text Placeholder 12">
            <a:extLst>
              <a:ext uri="{FF2B5EF4-FFF2-40B4-BE49-F238E27FC236}">
                <a16:creationId xmlns:a16="http://schemas.microsoft.com/office/drawing/2014/main" id="{AF958D72-D010-BD41-AAB3-D39EB2105AF5}"/>
              </a:ext>
            </a:extLst>
          </p:cNvPr>
          <p:cNvSpPr>
            <a:spLocks noGrp="1"/>
          </p:cNvSpPr>
          <p:nvPr>
            <p:ph type="body" sz="quarter" idx="17"/>
          </p:nvPr>
        </p:nvSpPr>
        <p:spPr>
          <a:xfrm>
            <a:off x="9603439" y="1124222"/>
            <a:ext cx="2245661" cy="381201"/>
          </a:xfrm>
          <a:prstGeom prst="rect">
            <a:avLst/>
          </a:prstGeom>
        </p:spPr>
        <p:txBody>
          <a:bodyPr lIns="0" tIns="0" rIns="0" bIns="0">
            <a:noAutofit/>
          </a:bodyPr>
          <a:lstStyle>
            <a:lvl1pPr marL="0" indent="0" algn="l">
              <a:lnSpc>
                <a:spcPct val="100000"/>
              </a:lnSpc>
              <a:buNone/>
              <a:defRPr sz="12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Text Placeholder 12">
            <a:extLst>
              <a:ext uri="{FF2B5EF4-FFF2-40B4-BE49-F238E27FC236}">
                <a16:creationId xmlns:a16="http://schemas.microsoft.com/office/drawing/2014/main" id="{FB09F62B-9BDB-BC45-A3AC-9FFB6C0402B7}"/>
              </a:ext>
            </a:extLst>
          </p:cNvPr>
          <p:cNvSpPr>
            <a:spLocks noGrp="1"/>
          </p:cNvSpPr>
          <p:nvPr>
            <p:ph type="body" sz="quarter" idx="18" hasCustomPrompt="1"/>
          </p:nvPr>
        </p:nvSpPr>
        <p:spPr>
          <a:xfrm>
            <a:off x="9606841" y="977814"/>
            <a:ext cx="2230468" cy="148752"/>
          </a:xfrm>
          <a:prstGeom prst="rect">
            <a:avLst/>
          </a:prstGeom>
        </p:spPr>
        <p:txBody>
          <a:bodyPr lIns="0" tIns="0" rIns="0" bIns="0">
            <a:noAutofit/>
          </a:bodyPr>
          <a:lstStyle>
            <a:lvl1pPr marL="0" indent="0" algn="l">
              <a:lnSpc>
                <a:spcPct val="100000"/>
              </a:lnSpc>
              <a:buNone/>
              <a:defRPr sz="8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a:t>
            </a:r>
          </a:p>
        </p:txBody>
      </p:sp>
      <p:sp>
        <p:nvSpPr>
          <p:cNvPr id="20" name="Text Placeholder 14">
            <a:extLst>
              <a:ext uri="{FF2B5EF4-FFF2-40B4-BE49-F238E27FC236}">
                <a16:creationId xmlns:a16="http://schemas.microsoft.com/office/drawing/2014/main" id="{1BC12CB5-9BB7-8C49-8194-139E3BAA7D69}"/>
              </a:ext>
            </a:extLst>
          </p:cNvPr>
          <p:cNvSpPr>
            <a:spLocks noGrp="1"/>
          </p:cNvSpPr>
          <p:nvPr>
            <p:ph type="body" sz="quarter" idx="32" hasCustomPrompt="1"/>
          </p:nvPr>
        </p:nvSpPr>
        <p:spPr>
          <a:xfrm>
            <a:off x="381794" y="5157693"/>
            <a:ext cx="3764382" cy="466166"/>
          </a:xfrm>
          <a:prstGeom prst="rect">
            <a:avLst/>
          </a:prstGeom>
        </p:spPr>
        <p:txBody>
          <a:bodyPr lIns="0" tIns="0" rIns="0" bIns="0">
            <a:noAutofit/>
          </a:bodyPr>
          <a:lstStyle>
            <a:lvl1pPr marL="0" indent="0" algn="l">
              <a:lnSpc>
                <a:spcPct val="900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Results</a:t>
            </a:r>
          </a:p>
        </p:txBody>
      </p:sp>
      <p:sp>
        <p:nvSpPr>
          <p:cNvPr id="21" name="Text Placeholder 11">
            <a:extLst>
              <a:ext uri="{FF2B5EF4-FFF2-40B4-BE49-F238E27FC236}">
                <a16:creationId xmlns:a16="http://schemas.microsoft.com/office/drawing/2014/main" id="{36501568-0B5A-3B46-9D7A-7765F33AA1B2}"/>
              </a:ext>
            </a:extLst>
          </p:cNvPr>
          <p:cNvSpPr>
            <a:spLocks noGrp="1"/>
          </p:cNvSpPr>
          <p:nvPr>
            <p:ph type="body" sz="quarter" idx="11"/>
          </p:nvPr>
        </p:nvSpPr>
        <p:spPr>
          <a:xfrm>
            <a:off x="367657" y="1998139"/>
            <a:ext cx="5247331" cy="364061"/>
          </a:xfrm>
          <a:prstGeom prst="rect">
            <a:avLst/>
          </a:prstGeom>
        </p:spPr>
        <p:txBody>
          <a:bodyPr lIns="0" tIns="0" rIns="0" bIns="0">
            <a:noAutofit/>
          </a:bodyPr>
          <a:lstStyle>
            <a:lvl1pPr marL="0" indent="0">
              <a:lnSpc>
                <a:spcPct val="90000"/>
              </a:lnSpc>
              <a:buNone/>
              <a:defRPr sz="2000" b="1" i="0" spc="0">
                <a:solidFill>
                  <a:srgbClr val="717272"/>
                </a:solidFill>
                <a:latin typeface="Montserra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ext Placeholder 4">
            <a:extLst>
              <a:ext uri="{FF2B5EF4-FFF2-40B4-BE49-F238E27FC236}">
                <a16:creationId xmlns:a16="http://schemas.microsoft.com/office/drawing/2014/main" id="{462CEC65-B9EA-EA44-A6D5-1231E78B0881}"/>
              </a:ext>
            </a:extLst>
          </p:cNvPr>
          <p:cNvSpPr>
            <a:spLocks noGrp="1"/>
          </p:cNvSpPr>
          <p:nvPr>
            <p:ph type="body" sz="quarter" idx="33"/>
          </p:nvPr>
        </p:nvSpPr>
        <p:spPr>
          <a:xfrm>
            <a:off x="371475" y="2412622"/>
            <a:ext cx="5689600" cy="2605945"/>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a:extLst>
              <a:ext uri="{FF2B5EF4-FFF2-40B4-BE49-F238E27FC236}">
                <a16:creationId xmlns:a16="http://schemas.microsoft.com/office/drawing/2014/main" id="{1C874C85-5C23-4C46-A544-C114B1F3C76E}"/>
              </a:ext>
            </a:extLst>
          </p:cNvPr>
          <p:cNvSpPr>
            <a:spLocks noGrp="1"/>
          </p:cNvSpPr>
          <p:nvPr>
            <p:ph type="body" sz="quarter" idx="34"/>
          </p:nvPr>
        </p:nvSpPr>
        <p:spPr>
          <a:xfrm>
            <a:off x="371475" y="5410201"/>
            <a:ext cx="5689600" cy="799214"/>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6256557"/>
      </p:ext>
    </p:extLst>
  </p:cSld>
  <p:clrMapOvr>
    <a:masterClrMapping/>
  </p:clrMapOvr>
  <p:extLst>
    <p:ext uri="{DCECCB84-F9BA-43D5-87BE-67443E8EF086}">
      <p15:sldGuideLst xmlns:p15="http://schemas.microsoft.com/office/powerpoint/2012/main">
        <p15:guide id="1" orient="horz" pos="88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ic-slide-1">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44769"/>
            <a:ext cx="4967041" cy="1130188"/>
          </a:xfrm>
        </p:spPr>
        <p:txBody>
          <a:bodyPr>
            <a:noAutofit/>
          </a:bodyPr>
          <a:lstStyle>
            <a:lvl1pPr>
              <a:lnSpc>
                <a:spcPct val="90000"/>
              </a:lnSpc>
              <a:defRPr b="0" i="0"/>
            </a:lvl1pPr>
          </a:lstStyle>
          <a:p>
            <a:r>
              <a:rPr lang="en-US"/>
              <a:t>Click to edit Master title style</a:t>
            </a:r>
          </a:p>
        </p:txBody>
      </p:sp>
      <p:sp>
        <p:nvSpPr>
          <p:cNvPr id="4" name="Text Placeholder 11">
            <a:extLst>
              <a:ext uri="{FF2B5EF4-FFF2-40B4-BE49-F238E27FC236}">
                <a16:creationId xmlns:a16="http://schemas.microsoft.com/office/drawing/2014/main" id="{DDF1013D-24FA-B04E-AE09-DB6F11760046}"/>
              </a:ext>
            </a:extLst>
          </p:cNvPr>
          <p:cNvSpPr>
            <a:spLocks noGrp="1"/>
          </p:cNvSpPr>
          <p:nvPr>
            <p:ph type="body" sz="quarter" idx="11"/>
          </p:nvPr>
        </p:nvSpPr>
        <p:spPr>
          <a:xfrm>
            <a:off x="367658" y="1643564"/>
            <a:ext cx="4116208" cy="669978"/>
          </a:xfrm>
          <a:prstGeom prst="rect">
            <a:avLst/>
          </a:prstGeom>
        </p:spPr>
        <p:txBody>
          <a:bodyPr lIns="0" tIns="0" rIns="0" bIns="0">
            <a:noAutofit/>
          </a:bodyPr>
          <a:lstStyle>
            <a:lvl1pPr marL="0" indent="0">
              <a:lnSpc>
                <a:spcPct val="110000"/>
              </a:lnSpc>
              <a:buNone/>
              <a:defRPr sz="2000" b="0" i="0" spc="0">
                <a:solidFill>
                  <a:srgbClr val="2576B7"/>
                </a:solidFill>
                <a:latin typeface="Montserra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5" name="Text Placeholder 4">
            <a:extLst>
              <a:ext uri="{FF2B5EF4-FFF2-40B4-BE49-F238E27FC236}">
                <a16:creationId xmlns:a16="http://schemas.microsoft.com/office/drawing/2014/main" id="{9881DA12-3A02-104C-8DA9-67C6D34506B4}"/>
              </a:ext>
            </a:extLst>
          </p:cNvPr>
          <p:cNvSpPr>
            <a:spLocks noGrp="1"/>
          </p:cNvSpPr>
          <p:nvPr>
            <p:ph type="body" sz="quarter" idx="33"/>
          </p:nvPr>
        </p:nvSpPr>
        <p:spPr>
          <a:xfrm>
            <a:off x="371476" y="2710334"/>
            <a:ext cx="5689599" cy="2999350"/>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848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arious Levels of Support">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4D20383-3FCC-7C4F-B1C5-B9D644F808E1}"/>
              </a:ext>
            </a:extLst>
          </p:cNvPr>
          <p:cNvSpPr txBox="1"/>
          <p:nvPr userDrawn="1"/>
        </p:nvSpPr>
        <p:spPr>
          <a:xfrm>
            <a:off x="351314" y="5561419"/>
            <a:ext cx="11572240" cy="283998"/>
          </a:xfrm>
          <a:prstGeom prst="rect">
            <a:avLst/>
          </a:prstGeom>
        </p:spPr>
        <p:txBody>
          <a:bodyPr vert="horz" wrap="square" lIns="0" tIns="6931" rIns="0" bIns="0" rtlCol="0">
            <a:spAutoFit/>
          </a:bodyPr>
          <a:lstStyle/>
          <a:p>
            <a:pPr marL="7701" marR="242975" lvl="0" indent="0" algn="ctr" defTabSz="554492" rtl="0" eaLnBrk="1" fontAlgn="auto" latinLnBrk="0" hangingPunct="1">
              <a:lnSpc>
                <a:spcPct val="90000"/>
              </a:lnSpc>
              <a:spcBef>
                <a:spcPts val="1000"/>
              </a:spcBef>
              <a:spcAft>
                <a:spcPts val="0"/>
              </a:spcAft>
              <a:buClrTx/>
              <a:buSzTx/>
              <a:buFontTx/>
              <a:buNone/>
              <a:tabLst/>
              <a:defRPr/>
            </a:pPr>
            <a:r>
              <a:rPr lang="en-US" sz="2000" b="1" i="0" dirty="0">
                <a:solidFill>
                  <a:srgbClr val="2576B7"/>
                </a:solidFill>
                <a:latin typeface="Montserrat SemiBold" pitchFamily="2" charset="77"/>
              </a:rPr>
              <a:t>Diagnostic and consistent frameworks are used throughout all four options.</a:t>
            </a:r>
          </a:p>
        </p:txBody>
      </p:sp>
      <p:sp>
        <p:nvSpPr>
          <p:cNvPr id="26" name="Oval 25">
            <a:extLst>
              <a:ext uri="{FF2B5EF4-FFF2-40B4-BE49-F238E27FC236}">
                <a16:creationId xmlns:a16="http://schemas.microsoft.com/office/drawing/2014/main" id="{9E98C6B9-9801-2049-89AF-F94E0519AED1}"/>
              </a:ext>
            </a:extLst>
          </p:cNvPr>
          <p:cNvSpPr/>
          <p:nvPr userDrawn="1"/>
        </p:nvSpPr>
        <p:spPr>
          <a:xfrm>
            <a:off x="640080" y="2235200"/>
            <a:ext cx="2834640" cy="2834640"/>
          </a:xfrm>
          <a:prstGeom prst="ellipse">
            <a:avLst/>
          </a:prstGeom>
          <a:solidFill>
            <a:srgbClr val="2576B7">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48C5C57C-EF5C-A14F-8C7D-2C892950EE5D}"/>
              </a:ext>
            </a:extLst>
          </p:cNvPr>
          <p:cNvSpPr txBox="1"/>
          <p:nvPr userDrawn="1"/>
        </p:nvSpPr>
        <p:spPr>
          <a:xfrm>
            <a:off x="746493" y="3021264"/>
            <a:ext cx="2621815" cy="283998"/>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dirty="0">
                <a:solidFill>
                  <a:schemeClr val="bg1"/>
                </a:solidFill>
                <a:latin typeface="Montserrat SemiBold" pitchFamily="2" charset="77"/>
              </a:rPr>
              <a:t>DIY Toolkit</a:t>
            </a:r>
          </a:p>
        </p:txBody>
      </p:sp>
      <p:sp>
        <p:nvSpPr>
          <p:cNvPr id="28" name="TextBox 27">
            <a:extLst>
              <a:ext uri="{FF2B5EF4-FFF2-40B4-BE49-F238E27FC236}">
                <a16:creationId xmlns:a16="http://schemas.microsoft.com/office/drawing/2014/main" id="{822836B6-57C7-3145-A73C-5DECF33CF9CF}"/>
              </a:ext>
            </a:extLst>
          </p:cNvPr>
          <p:cNvSpPr txBox="1"/>
          <p:nvPr userDrawn="1"/>
        </p:nvSpPr>
        <p:spPr>
          <a:xfrm>
            <a:off x="1031240" y="3439160"/>
            <a:ext cx="2052320" cy="1009837"/>
          </a:xfrm>
          <a:prstGeom prst="rect">
            <a:avLst/>
          </a:prstGeom>
        </p:spPr>
        <p:txBody>
          <a:bodyPr vert="horz" wrap="square" lIns="0" tIns="6931" rIns="0" bIns="0" rtlCol="0">
            <a:spAutoFit/>
          </a:bodyPr>
          <a:lstStyle/>
          <a:p>
            <a:pPr algn="ctr">
              <a:lnSpc>
                <a:spcPct val="1100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“Our team has already made this critical project a priority, and we have the time and capability, but some guidance along the way would be  helpful.” </a:t>
            </a:r>
          </a:p>
        </p:txBody>
      </p:sp>
      <p:sp>
        <p:nvSpPr>
          <p:cNvPr id="29" name="Oval 28">
            <a:extLst>
              <a:ext uri="{FF2B5EF4-FFF2-40B4-BE49-F238E27FC236}">
                <a16:creationId xmlns:a16="http://schemas.microsoft.com/office/drawing/2014/main" id="{5F7934EF-7D77-8E47-B92E-DB566035F413}"/>
              </a:ext>
            </a:extLst>
          </p:cNvPr>
          <p:cNvSpPr/>
          <p:nvPr userDrawn="1"/>
        </p:nvSpPr>
        <p:spPr>
          <a:xfrm>
            <a:off x="3312425" y="2235200"/>
            <a:ext cx="2834640" cy="2834640"/>
          </a:xfrm>
          <a:prstGeom prst="ellipse">
            <a:avLst/>
          </a:prstGeom>
          <a:solidFill>
            <a:srgbClr val="2576B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2687958E-F387-1B47-A1A1-7456666D95C1}"/>
              </a:ext>
            </a:extLst>
          </p:cNvPr>
          <p:cNvSpPr txBox="1"/>
          <p:nvPr userDrawn="1"/>
        </p:nvSpPr>
        <p:spPr>
          <a:xfrm>
            <a:off x="3409207" y="2746944"/>
            <a:ext cx="2621815" cy="560996"/>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dirty="0">
                <a:solidFill>
                  <a:schemeClr val="bg1"/>
                </a:solidFill>
                <a:latin typeface="Montserrat SemiBold" pitchFamily="2" charset="77"/>
              </a:rPr>
              <a:t>Guided Implementation</a:t>
            </a:r>
          </a:p>
        </p:txBody>
      </p:sp>
      <p:sp>
        <p:nvSpPr>
          <p:cNvPr id="31" name="TextBox 30">
            <a:extLst>
              <a:ext uri="{FF2B5EF4-FFF2-40B4-BE49-F238E27FC236}">
                <a16:creationId xmlns:a16="http://schemas.microsoft.com/office/drawing/2014/main" id="{39C0FAF0-D25D-C846-9AB6-57D70838B891}"/>
              </a:ext>
            </a:extLst>
          </p:cNvPr>
          <p:cNvSpPr txBox="1"/>
          <p:nvPr userDrawn="1"/>
        </p:nvSpPr>
        <p:spPr>
          <a:xfrm>
            <a:off x="3693954" y="3439160"/>
            <a:ext cx="2052320" cy="1212970"/>
          </a:xfrm>
          <a:prstGeom prst="rect">
            <a:avLst/>
          </a:prstGeom>
        </p:spPr>
        <p:txBody>
          <a:bodyPr vert="horz" wrap="square" lIns="0" tIns="6931" rIns="0" bIns="0" rtlCol="0">
            <a:spAutoFit/>
          </a:bodyPr>
          <a:lstStyle/>
          <a:p>
            <a:pPr algn="ctr">
              <a:lnSpc>
                <a:spcPct val="1100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“Our team knows that we need to fix a process, but we need assistance to determine where to focus. Some check-ins along the way would help keep us on track.”</a:t>
            </a:r>
          </a:p>
          <a:p>
            <a:pPr algn="ctr">
              <a:lnSpc>
                <a:spcPct val="110000"/>
              </a:lnSpc>
            </a:pPr>
            <a:endPar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endParaRPr>
          </a:p>
        </p:txBody>
      </p:sp>
      <p:sp>
        <p:nvSpPr>
          <p:cNvPr id="32" name="Oval 31">
            <a:extLst>
              <a:ext uri="{FF2B5EF4-FFF2-40B4-BE49-F238E27FC236}">
                <a16:creationId xmlns:a16="http://schemas.microsoft.com/office/drawing/2014/main" id="{2ACC858F-1D39-2B41-949E-070EB0C0418C}"/>
              </a:ext>
            </a:extLst>
          </p:cNvPr>
          <p:cNvSpPr/>
          <p:nvPr userDrawn="1"/>
        </p:nvSpPr>
        <p:spPr>
          <a:xfrm>
            <a:off x="5984770" y="2235200"/>
            <a:ext cx="2834640" cy="2834640"/>
          </a:xfrm>
          <a:prstGeom prst="ellipse">
            <a:avLst/>
          </a:prstGeom>
          <a:solidFill>
            <a:srgbClr val="2576B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7248CF82-0839-1B42-90C6-2565B8E19DAA}"/>
              </a:ext>
            </a:extLst>
          </p:cNvPr>
          <p:cNvSpPr txBox="1"/>
          <p:nvPr userDrawn="1"/>
        </p:nvSpPr>
        <p:spPr>
          <a:xfrm>
            <a:off x="6111767" y="3021264"/>
            <a:ext cx="2621815" cy="283998"/>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dirty="0">
                <a:solidFill>
                  <a:schemeClr val="bg1"/>
                </a:solidFill>
                <a:latin typeface="Montserrat SemiBold" pitchFamily="2" charset="77"/>
              </a:rPr>
              <a:t>Workshop</a:t>
            </a:r>
          </a:p>
        </p:txBody>
      </p:sp>
      <p:sp>
        <p:nvSpPr>
          <p:cNvPr id="34" name="TextBox 33">
            <a:extLst>
              <a:ext uri="{FF2B5EF4-FFF2-40B4-BE49-F238E27FC236}">
                <a16:creationId xmlns:a16="http://schemas.microsoft.com/office/drawing/2014/main" id="{FFE019FE-4785-EB46-B01D-CB07AB2C430F}"/>
              </a:ext>
            </a:extLst>
          </p:cNvPr>
          <p:cNvSpPr txBox="1"/>
          <p:nvPr userDrawn="1"/>
        </p:nvSpPr>
        <p:spPr>
          <a:xfrm>
            <a:off x="6416834" y="3439160"/>
            <a:ext cx="1944846" cy="1212970"/>
          </a:xfrm>
          <a:prstGeom prst="rect">
            <a:avLst/>
          </a:prstGeom>
        </p:spPr>
        <p:txBody>
          <a:bodyPr vert="horz" wrap="square" lIns="0" tIns="6931" rIns="0" bIns="0" rtlCol="0">
            <a:spAutoFit/>
          </a:bodyPr>
          <a:lstStyle/>
          <a:p>
            <a:pPr algn="ctr">
              <a:lnSpc>
                <a:spcPct val="1100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“We need to hit the ground running and get this project kicked off immediately. Our team has the ability to take this over once we get a framework and strategy in place.”</a:t>
            </a:r>
          </a:p>
        </p:txBody>
      </p:sp>
      <p:sp>
        <p:nvSpPr>
          <p:cNvPr id="36" name="Oval 35">
            <a:extLst>
              <a:ext uri="{FF2B5EF4-FFF2-40B4-BE49-F238E27FC236}">
                <a16:creationId xmlns:a16="http://schemas.microsoft.com/office/drawing/2014/main" id="{4613E971-548E-644E-AC62-5E7A3EB2413E}"/>
              </a:ext>
            </a:extLst>
          </p:cNvPr>
          <p:cNvSpPr/>
          <p:nvPr userDrawn="1"/>
        </p:nvSpPr>
        <p:spPr>
          <a:xfrm>
            <a:off x="8657114" y="2235200"/>
            <a:ext cx="2834640" cy="2834640"/>
          </a:xfrm>
          <a:prstGeom prst="ellipse">
            <a:avLst/>
          </a:prstGeom>
          <a:solidFill>
            <a:srgbClr val="2576B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4CDDF159-01E9-D844-865D-6938B43C7FC3}"/>
              </a:ext>
            </a:extLst>
          </p:cNvPr>
          <p:cNvSpPr txBox="1"/>
          <p:nvPr userDrawn="1"/>
        </p:nvSpPr>
        <p:spPr>
          <a:xfrm>
            <a:off x="8773687" y="3021264"/>
            <a:ext cx="2621815" cy="283998"/>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dirty="0">
                <a:solidFill>
                  <a:schemeClr val="bg1"/>
                </a:solidFill>
                <a:latin typeface="Montserrat SemiBold" pitchFamily="2" charset="77"/>
              </a:rPr>
              <a:t>Consulting</a:t>
            </a:r>
          </a:p>
        </p:txBody>
      </p:sp>
      <p:sp>
        <p:nvSpPr>
          <p:cNvPr id="38" name="TextBox 37">
            <a:extLst>
              <a:ext uri="{FF2B5EF4-FFF2-40B4-BE49-F238E27FC236}">
                <a16:creationId xmlns:a16="http://schemas.microsoft.com/office/drawing/2014/main" id="{2A598409-5DD3-E046-B8A2-B2ECEB9E82DB}"/>
              </a:ext>
            </a:extLst>
          </p:cNvPr>
          <p:cNvSpPr txBox="1"/>
          <p:nvPr userDrawn="1"/>
        </p:nvSpPr>
        <p:spPr>
          <a:xfrm>
            <a:off x="9058434" y="3439160"/>
            <a:ext cx="2052320" cy="1009837"/>
          </a:xfrm>
          <a:prstGeom prst="rect">
            <a:avLst/>
          </a:prstGeom>
        </p:spPr>
        <p:txBody>
          <a:bodyPr vert="horz" wrap="square" lIns="0" tIns="6931" rIns="0" bIns="0" rtlCol="0">
            <a:spAutoFit/>
          </a:bodyPr>
          <a:lstStyle/>
          <a:p>
            <a:pPr algn="ctr">
              <a:lnSpc>
                <a:spcPct val="1100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“Our team does not have the time or the knowledge to take this project on. We need assistance through the entirety of this project.”</a:t>
            </a:r>
          </a:p>
          <a:p>
            <a:pPr algn="ctr">
              <a:lnSpc>
                <a:spcPct val="110000"/>
              </a:lnSpc>
            </a:pPr>
            <a:endPar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endParaRPr>
          </a:p>
        </p:txBody>
      </p:sp>
      <p:sp>
        <p:nvSpPr>
          <p:cNvPr id="39" name="TextBox 38">
            <a:extLst>
              <a:ext uri="{FF2B5EF4-FFF2-40B4-BE49-F238E27FC236}">
                <a16:creationId xmlns:a16="http://schemas.microsoft.com/office/drawing/2014/main" id="{B7A24B53-8F5A-EF4B-A9C9-8343BC4F4E5B}"/>
              </a:ext>
            </a:extLst>
          </p:cNvPr>
          <p:cNvSpPr txBox="1"/>
          <p:nvPr userDrawn="1"/>
        </p:nvSpPr>
        <p:spPr>
          <a:xfrm>
            <a:off x="336885" y="514801"/>
            <a:ext cx="8705515" cy="1032921"/>
          </a:xfrm>
          <a:prstGeom prst="rect">
            <a:avLst/>
          </a:prstGeom>
        </p:spPr>
        <p:txBody>
          <a:bodyPr vert="horz" wrap="square" lIns="0" tIns="6931" rIns="0" bIns="0" rtlCol="0">
            <a:noAutofit/>
          </a:bodyPr>
          <a:lstStyle/>
          <a:p>
            <a:pPr marL="7701" marR="242975" algn="l">
              <a:lnSpc>
                <a:spcPct val="90000"/>
              </a:lnSpc>
              <a:spcBef>
                <a:spcPts val="55"/>
              </a:spcBef>
            </a:pPr>
            <a:r>
              <a:rPr lang="en-US" sz="4000" b="1" i="0" dirty="0">
                <a:solidFill>
                  <a:srgbClr val="717171"/>
                </a:solidFill>
                <a:latin typeface="Montserrat SemiBold" pitchFamily="2" charset="77"/>
              </a:rPr>
              <a:t>Info-Tech offers various levels of support to best suit your needs</a:t>
            </a:r>
            <a:endParaRPr lang="en-US" sz="4000" b="1" i="0" spc="-30" dirty="0">
              <a:solidFill>
                <a:srgbClr val="717171"/>
              </a:solidFill>
              <a:latin typeface="Montserrat SemiBold" pitchFamily="2" charset="77"/>
              <a:cs typeface="Arial Narrow"/>
            </a:endParaRPr>
          </a:p>
        </p:txBody>
      </p:sp>
    </p:spTree>
    <p:extLst>
      <p:ext uri="{BB962C8B-B14F-4D97-AF65-F5344CB8AC3E}">
        <p14:creationId xmlns:p14="http://schemas.microsoft.com/office/powerpoint/2010/main" val="3792006705"/>
      </p:ext>
    </p:extLst>
  </p:cSld>
  <p:clrMapOvr>
    <a:masterClrMapping/>
  </p:clrMapOvr>
  <p:extLst>
    <p:ext uri="{DCECCB84-F9BA-43D5-87BE-67443E8EF086}">
      <p15:sldGuideLst xmlns:p15="http://schemas.microsoft.com/office/powerpoint/2012/main">
        <p15:guide id="1" orient="horz" pos="1865" userDrawn="1">
          <p15:clr>
            <a:srgbClr val="FBAE40"/>
          </p15:clr>
        </p15:guide>
        <p15:guide id="2" orient="horz" pos="197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Slide-gray-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4088" y="1648758"/>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58" y="2035250"/>
            <a:ext cx="5677217" cy="473616"/>
          </a:xfrm>
          <a:prstGeom prst="rect">
            <a:avLst/>
          </a:prstGeom>
        </p:spPr>
        <p:txBody>
          <a:bodyPr lIns="0" tIns="0" rIns="0" bIns="0">
            <a:noAutofit/>
          </a:bodyPr>
          <a:lstStyle>
            <a:lvl1pPr marL="0" indent="0">
              <a:lnSpc>
                <a:spcPct val="1100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106" y="530021"/>
            <a:ext cx="7885768" cy="1130188"/>
          </a:xfrm>
        </p:spPr>
        <p:txBody>
          <a:bodyPr>
            <a:noAutofit/>
          </a:bodyPr>
          <a:lstStyle>
            <a:lvl1pPr>
              <a:lnSpc>
                <a:spcPct val="90000"/>
              </a:lnSpc>
              <a:defRPr b="0" i="0"/>
            </a:lvl1pPr>
          </a:lstStyle>
          <a:p>
            <a:r>
              <a:rPr lang="en-US"/>
              <a:t>Click to edit Master title style</a:t>
            </a:r>
          </a:p>
        </p:txBody>
      </p:sp>
      <p:sp>
        <p:nvSpPr>
          <p:cNvPr id="8" name="Text Placeholder 4">
            <a:extLst>
              <a:ext uri="{FF2B5EF4-FFF2-40B4-BE49-F238E27FC236}">
                <a16:creationId xmlns:a16="http://schemas.microsoft.com/office/drawing/2014/main" id="{D050D33A-BAAD-1241-BF28-F42F2761FBCA}"/>
              </a:ext>
            </a:extLst>
          </p:cNvPr>
          <p:cNvSpPr>
            <a:spLocks noGrp="1"/>
          </p:cNvSpPr>
          <p:nvPr>
            <p:ph type="body" sz="quarter" idx="33"/>
          </p:nvPr>
        </p:nvSpPr>
        <p:spPr>
          <a:xfrm>
            <a:off x="371475" y="3114371"/>
            <a:ext cx="6678613" cy="2403927"/>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1248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tent Slide-blue-left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5252382" y="1648758"/>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5232400" y="530021"/>
            <a:ext cx="4967041" cy="1130188"/>
          </a:xfrm>
        </p:spPr>
        <p:txBody>
          <a:bodyPr>
            <a:noAutofit/>
          </a:bodyPr>
          <a:lstStyle>
            <a:lvl1pPr>
              <a:lnSpc>
                <a:spcPct val="90000"/>
              </a:lnSpc>
              <a:defRPr b="0" i="0"/>
            </a:lvl1pPr>
          </a:lstStyle>
          <a:p>
            <a:r>
              <a:rPr lang="en-US"/>
              <a:t>Click to edit Master title style</a:t>
            </a:r>
          </a:p>
        </p:txBody>
      </p:sp>
      <p:sp>
        <p:nvSpPr>
          <p:cNvPr id="8" name="Rectangle 7">
            <a:extLst>
              <a:ext uri="{FF2B5EF4-FFF2-40B4-BE49-F238E27FC236}">
                <a16:creationId xmlns:a16="http://schemas.microsoft.com/office/drawing/2014/main" id="{F2D5BCB0-D6FF-CC4C-92CC-90D104D4F343}"/>
              </a:ext>
            </a:extLst>
          </p:cNvPr>
          <p:cNvSpPr/>
          <p:nvPr userDrawn="1"/>
        </p:nvSpPr>
        <p:spPr>
          <a:xfrm>
            <a:off x="0" y="0"/>
            <a:ext cx="4260850" cy="6858000"/>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dirty="0">
              <a:solidFill>
                <a:srgbClr val="1E5E92"/>
              </a:solidFill>
            </a:endParaRPr>
          </a:p>
        </p:txBody>
      </p:sp>
      <p:sp>
        <p:nvSpPr>
          <p:cNvPr id="9" name="Text Placeholder 11">
            <a:extLst>
              <a:ext uri="{FF2B5EF4-FFF2-40B4-BE49-F238E27FC236}">
                <a16:creationId xmlns:a16="http://schemas.microsoft.com/office/drawing/2014/main" id="{2FD860C3-79CC-434D-9984-9C39951BAE42}"/>
              </a:ext>
            </a:extLst>
          </p:cNvPr>
          <p:cNvSpPr>
            <a:spLocks noGrp="1"/>
          </p:cNvSpPr>
          <p:nvPr>
            <p:ph type="body" sz="quarter" idx="14"/>
          </p:nvPr>
        </p:nvSpPr>
        <p:spPr>
          <a:xfrm>
            <a:off x="367657" y="952499"/>
            <a:ext cx="3289943" cy="5367277"/>
          </a:xfrm>
          <a:prstGeom prst="rect">
            <a:avLst/>
          </a:prstGeom>
        </p:spPr>
        <p:txBody>
          <a:bodyPr lIns="0" tIns="0" rIns="0" bIns="0" anchor="ctr" anchorCtr="0">
            <a:noAutofit/>
          </a:bodyPr>
          <a:lstStyle>
            <a:lvl1pPr marL="0" indent="0">
              <a:lnSpc>
                <a:spcPct val="110000"/>
              </a:lnSpc>
              <a:buNone/>
              <a:defRPr sz="2000" b="0" i="0" spc="0">
                <a:solidFill>
                  <a:schemeClr val="bg1"/>
                </a:solidFill>
                <a:latin typeface="Montserra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4">
            <a:extLst>
              <a:ext uri="{FF2B5EF4-FFF2-40B4-BE49-F238E27FC236}">
                <a16:creationId xmlns:a16="http://schemas.microsoft.com/office/drawing/2014/main" id="{BFD1FFC3-1E5E-9546-8506-BC69F33F92C0}"/>
              </a:ext>
            </a:extLst>
          </p:cNvPr>
          <p:cNvSpPr>
            <a:spLocks noGrp="1"/>
          </p:cNvSpPr>
          <p:nvPr>
            <p:ph type="body" sz="quarter" idx="33"/>
          </p:nvPr>
        </p:nvSpPr>
        <p:spPr>
          <a:xfrm>
            <a:off x="5232400" y="2518948"/>
            <a:ext cx="6661150" cy="3275796"/>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67353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4" name="object 40">
            <a:extLst>
              <a:ext uri="{FF2B5EF4-FFF2-40B4-BE49-F238E27FC236}">
                <a16:creationId xmlns:a16="http://schemas.microsoft.com/office/drawing/2014/main" id="{CAA2DC47-C07C-8841-8398-880188265DC9}"/>
              </a:ext>
            </a:extLst>
          </p:cNvPr>
          <p:cNvSpPr txBox="1"/>
          <p:nvPr userDrawn="1"/>
        </p:nvSpPr>
        <p:spPr>
          <a:xfrm>
            <a:off x="5965031" y="6040551"/>
            <a:ext cx="3221785" cy="502469"/>
          </a:xfrm>
          <a:prstGeom prst="rect">
            <a:avLst/>
          </a:prstGeom>
        </p:spPr>
        <p:txBody>
          <a:bodyPr vert="horz" wrap="square" lIns="0" tIns="2310" rIns="0" bIns="0" rtlCol="0">
            <a:noAutofit/>
          </a:bodyPr>
          <a:lstStyle/>
          <a:p>
            <a:pPr marL="7701" marR="3081" indent="33886" algn="r">
              <a:lnSpc>
                <a:spcPts val="958"/>
              </a:lnSpc>
              <a:spcBef>
                <a:spcPts val="18"/>
              </a:spcBef>
            </a:pPr>
            <a:r>
              <a:rPr sz="788" b="0" i="0" spc="-6" dirty="0">
                <a:solidFill>
                  <a:srgbClr val="DCDCDC"/>
                </a:solidFill>
                <a:latin typeface="Roboto Condensed Light" panose="02000000000000000000" pitchFamily="2" charset="0"/>
                <a:ea typeface="Roboto Condensed Light" panose="02000000000000000000" pitchFamily="2" charset="0"/>
                <a:cs typeface="Arial"/>
              </a:rPr>
              <a:t>Info-Tech </a:t>
            </a:r>
            <a:r>
              <a:rPr sz="788" b="0" i="0" spc="3" dirty="0">
                <a:solidFill>
                  <a:srgbClr val="DCDCDC"/>
                </a:solidFill>
                <a:latin typeface="Roboto Condensed Light" panose="02000000000000000000" pitchFamily="2" charset="0"/>
                <a:ea typeface="Roboto Condensed Light" panose="02000000000000000000" pitchFamily="2" charset="0"/>
                <a:cs typeface="Arial"/>
              </a:rPr>
              <a:t>Research </a:t>
            </a:r>
            <a:r>
              <a:rPr sz="788" b="0" i="0" spc="6" dirty="0">
                <a:solidFill>
                  <a:srgbClr val="DCDCDC"/>
                </a:solidFill>
                <a:latin typeface="Roboto Condensed Light" panose="02000000000000000000" pitchFamily="2" charset="0"/>
                <a:ea typeface="Roboto Condensed Light" panose="02000000000000000000" pitchFamily="2" charset="0"/>
                <a:cs typeface="Arial"/>
              </a:rPr>
              <a:t>Group </a:t>
            </a:r>
            <a:r>
              <a:rPr sz="788" b="0" i="0" spc="3" dirty="0">
                <a:solidFill>
                  <a:srgbClr val="DCDCDC"/>
                </a:solidFill>
                <a:latin typeface="Roboto Condensed Light" panose="02000000000000000000" pitchFamily="2" charset="0"/>
                <a:ea typeface="Roboto Condensed Light" panose="02000000000000000000" pitchFamily="2" charset="0"/>
                <a:cs typeface="Arial"/>
              </a:rPr>
              <a:t>Inc. </a:t>
            </a:r>
            <a:r>
              <a:rPr sz="788" b="0" i="0" dirty="0">
                <a:solidFill>
                  <a:srgbClr val="DCDCDC"/>
                </a:solidFill>
                <a:latin typeface="Roboto Condensed Light" panose="02000000000000000000" pitchFamily="2" charset="0"/>
                <a:ea typeface="Roboto Condensed Light" panose="02000000000000000000" pitchFamily="2" charset="0"/>
                <a:cs typeface="Arial"/>
              </a:rPr>
              <a:t>is </a:t>
            </a:r>
            <a:r>
              <a:rPr sz="788" b="0" i="0" spc="6" dirty="0">
                <a:solidFill>
                  <a:srgbClr val="DCDCDC"/>
                </a:solidFill>
                <a:latin typeface="Roboto Condensed Light" panose="02000000000000000000" pitchFamily="2" charset="0"/>
                <a:ea typeface="Roboto Condensed Light" panose="02000000000000000000" pitchFamily="2" charset="0"/>
                <a:cs typeface="Arial"/>
              </a:rPr>
              <a:t>a </a:t>
            </a:r>
            <a:r>
              <a:rPr sz="788" b="0" i="0" dirty="0">
                <a:solidFill>
                  <a:srgbClr val="DCDCDC"/>
                </a:solidFill>
                <a:latin typeface="Roboto Condensed Light" panose="02000000000000000000" pitchFamily="2" charset="0"/>
                <a:ea typeface="Roboto Condensed Light" panose="02000000000000000000" pitchFamily="2" charset="0"/>
                <a:cs typeface="Arial"/>
              </a:rPr>
              <a:t>global leader </a:t>
            </a:r>
            <a:r>
              <a:rPr sz="788" b="0" i="0" spc="3" dirty="0">
                <a:solidFill>
                  <a:srgbClr val="DCDCDC"/>
                </a:solidFill>
                <a:latin typeface="Roboto Condensed Light" panose="02000000000000000000" pitchFamily="2" charset="0"/>
                <a:ea typeface="Roboto Condensed Light" panose="02000000000000000000" pitchFamily="2" charset="0"/>
                <a:cs typeface="Arial"/>
              </a:rPr>
              <a:t>in </a:t>
            </a:r>
            <a:r>
              <a:rPr sz="788" b="0" i="0" dirty="0">
                <a:solidFill>
                  <a:srgbClr val="DCDCDC"/>
                </a:solidFill>
                <a:latin typeface="Roboto Condensed Light" panose="02000000000000000000" pitchFamily="2" charset="0"/>
                <a:ea typeface="Roboto Condensed Light" panose="02000000000000000000" pitchFamily="2" charset="0"/>
                <a:cs typeface="Arial"/>
              </a:rPr>
              <a:t>providing </a:t>
            </a:r>
            <a:r>
              <a:rPr sz="788" b="0" i="0" spc="3" dirty="0">
                <a:solidFill>
                  <a:srgbClr val="DCDCDC"/>
                </a:solidFill>
                <a:latin typeface="Roboto Condensed Light" panose="02000000000000000000" pitchFamily="2" charset="0"/>
                <a:ea typeface="Roboto Condensed Light" panose="02000000000000000000" pitchFamily="2" charset="0"/>
                <a:cs typeface="Arial"/>
              </a:rPr>
              <a:t>IT research</a:t>
            </a:r>
            <a:r>
              <a:rPr sz="788" b="0" i="0" spc="64" dirty="0">
                <a:solidFill>
                  <a:srgbClr val="DCDCDC"/>
                </a:solidFill>
                <a:latin typeface="Roboto Condensed Light" panose="02000000000000000000" pitchFamily="2" charset="0"/>
                <a:ea typeface="Roboto Condensed Light" panose="02000000000000000000" pitchFamily="2" charset="0"/>
                <a:cs typeface="Arial"/>
              </a:rPr>
              <a:t> </a:t>
            </a:r>
            <a:r>
              <a:rPr sz="788" b="0" i="0" spc="3" dirty="0">
                <a:solidFill>
                  <a:srgbClr val="DCDCDC"/>
                </a:solidFill>
                <a:latin typeface="Roboto Condensed Light" panose="02000000000000000000" pitchFamily="2" charset="0"/>
                <a:ea typeface="Roboto Condensed Light" panose="02000000000000000000" pitchFamily="2" charset="0"/>
                <a:cs typeface="Arial"/>
              </a:rPr>
              <a:t>and</a:t>
            </a:r>
            <a:r>
              <a:rPr sz="788" b="0" i="0" spc="9" dirty="0">
                <a:solidFill>
                  <a:srgbClr val="DCDCDC"/>
                </a:solidFill>
                <a:latin typeface="Roboto Condensed Light" panose="02000000000000000000" pitchFamily="2" charset="0"/>
                <a:ea typeface="Roboto Condensed Light" panose="02000000000000000000" pitchFamily="2" charset="0"/>
                <a:cs typeface="Arial"/>
              </a:rPr>
              <a:t> </a:t>
            </a:r>
            <a:r>
              <a:rPr sz="788" b="0" i="0" dirty="0">
                <a:solidFill>
                  <a:srgbClr val="DCDCDC"/>
                </a:solidFill>
                <a:latin typeface="Roboto Condensed Light" panose="02000000000000000000" pitchFamily="2" charset="0"/>
                <a:ea typeface="Roboto Condensed Light" panose="02000000000000000000" pitchFamily="2" charset="0"/>
                <a:cs typeface="Arial"/>
              </a:rPr>
              <a:t>advice.  </a:t>
            </a:r>
            <a:r>
              <a:rPr sz="788" b="0" i="0" spc="-6" dirty="0">
                <a:solidFill>
                  <a:srgbClr val="DCDCDC"/>
                </a:solidFill>
                <a:latin typeface="Roboto Condensed Light" panose="02000000000000000000" pitchFamily="2" charset="0"/>
                <a:ea typeface="Roboto Condensed Light" panose="02000000000000000000" pitchFamily="2" charset="0"/>
                <a:cs typeface="Arial"/>
              </a:rPr>
              <a:t>Info-Tech’s </a:t>
            </a:r>
            <a:r>
              <a:rPr sz="788" b="0" i="0" dirty="0">
                <a:solidFill>
                  <a:srgbClr val="DCDCDC"/>
                </a:solidFill>
                <a:latin typeface="Roboto Condensed Light" panose="02000000000000000000" pitchFamily="2" charset="0"/>
                <a:ea typeface="Roboto Condensed Light" panose="02000000000000000000" pitchFamily="2" charset="0"/>
                <a:cs typeface="Arial"/>
              </a:rPr>
              <a:t>products </a:t>
            </a:r>
            <a:r>
              <a:rPr sz="788" b="0" i="0" spc="3" dirty="0">
                <a:solidFill>
                  <a:srgbClr val="DCDCDC"/>
                </a:solidFill>
                <a:latin typeface="Roboto Condensed Light" panose="02000000000000000000" pitchFamily="2" charset="0"/>
                <a:ea typeface="Roboto Condensed Light" panose="02000000000000000000" pitchFamily="2" charset="0"/>
                <a:cs typeface="Arial"/>
              </a:rPr>
              <a:t>and services </a:t>
            </a:r>
            <a:r>
              <a:rPr sz="788" b="0" i="0" spc="6" dirty="0">
                <a:solidFill>
                  <a:srgbClr val="DCDCDC"/>
                </a:solidFill>
                <a:latin typeface="Roboto Condensed Light" panose="02000000000000000000" pitchFamily="2" charset="0"/>
                <a:ea typeface="Roboto Condensed Light" panose="02000000000000000000" pitchFamily="2" charset="0"/>
                <a:cs typeface="Arial"/>
              </a:rPr>
              <a:t>combine </a:t>
            </a:r>
            <a:r>
              <a:rPr sz="788" b="0" i="0" dirty="0">
                <a:solidFill>
                  <a:srgbClr val="DCDCDC"/>
                </a:solidFill>
                <a:latin typeface="Roboto Condensed Light" panose="02000000000000000000" pitchFamily="2" charset="0"/>
                <a:ea typeface="Roboto Condensed Light" panose="02000000000000000000" pitchFamily="2" charset="0"/>
                <a:cs typeface="Arial"/>
              </a:rPr>
              <a:t>actionable insight </a:t>
            </a:r>
            <a:r>
              <a:rPr sz="788" b="0" i="0" spc="3" dirty="0">
                <a:solidFill>
                  <a:srgbClr val="DCDCDC"/>
                </a:solidFill>
                <a:latin typeface="Roboto Condensed Light" panose="02000000000000000000" pitchFamily="2" charset="0"/>
                <a:ea typeface="Roboto Condensed Light" panose="02000000000000000000" pitchFamily="2" charset="0"/>
                <a:cs typeface="Arial"/>
              </a:rPr>
              <a:t>and relevant</a:t>
            </a:r>
            <a:r>
              <a:rPr sz="788" b="0" i="0" spc="76" dirty="0">
                <a:solidFill>
                  <a:srgbClr val="DCDCDC"/>
                </a:solidFill>
                <a:latin typeface="Roboto Condensed Light" panose="02000000000000000000" pitchFamily="2" charset="0"/>
                <a:ea typeface="Roboto Condensed Light" panose="02000000000000000000" pitchFamily="2" charset="0"/>
                <a:cs typeface="Arial"/>
              </a:rPr>
              <a:t> </a:t>
            </a:r>
            <a:r>
              <a:rPr sz="788" b="0" i="0" spc="3" dirty="0">
                <a:solidFill>
                  <a:srgbClr val="DCDCDC"/>
                </a:solidFill>
                <a:latin typeface="Roboto Condensed Light" panose="02000000000000000000" pitchFamily="2" charset="0"/>
                <a:ea typeface="Roboto Condensed Light" panose="02000000000000000000" pitchFamily="2" charset="0"/>
                <a:cs typeface="Arial"/>
              </a:rPr>
              <a:t>advice</a:t>
            </a:r>
            <a:r>
              <a:rPr sz="788" b="0" i="0" spc="12" dirty="0">
                <a:solidFill>
                  <a:srgbClr val="DCDCDC"/>
                </a:solidFill>
                <a:latin typeface="Roboto Condensed Light" panose="02000000000000000000" pitchFamily="2" charset="0"/>
                <a:ea typeface="Roboto Condensed Light" panose="02000000000000000000" pitchFamily="2" charset="0"/>
                <a:cs typeface="Arial"/>
              </a:rPr>
              <a:t> </a:t>
            </a:r>
            <a:r>
              <a:rPr sz="788" b="0" i="0" dirty="0">
                <a:solidFill>
                  <a:srgbClr val="DCDCDC"/>
                </a:solidFill>
                <a:latin typeface="Roboto Condensed Light" panose="02000000000000000000" pitchFamily="2" charset="0"/>
                <a:ea typeface="Roboto Condensed Light" panose="02000000000000000000" pitchFamily="2" charset="0"/>
                <a:cs typeface="Arial"/>
              </a:rPr>
              <a:t>with  </a:t>
            </a:r>
            <a:r>
              <a:rPr sz="788" b="0" i="0" spc="3" dirty="0">
                <a:solidFill>
                  <a:srgbClr val="DCDCDC"/>
                </a:solidFill>
                <a:latin typeface="Roboto Condensed Light" panose="02000000000000000000" pitchFamily="2" charset="0"/>
                <a:ea typeface="Roboto Condensed Light" panose="02000000000000000000" pitchFamily="2" charset="0"/>
                <a:cs typeface="Arial"/>
              </a:rPr>
              <a:t>ready-to-use tools and templates that cover the full spectrum of IT</a:t>
            </a:r>
            <a:r>
              <a:rPr sz="788" b="0" i="0" spc="73" dirty="0">
                <a:solidFill>
                  <a:srgbClr val="DCDCDC"/>
                </a:solidFill>
                <a:latin typeface="Roboto Condensed Light" panose="02000000000000000000" pitchFamily="2" charset="0"/>
                <a:ea typeface="Roboto Condensed Light" panose="02000000000000000000" pitchFamily="2" charset="0"/>
                <a:cs typeface="Arial"/>
              </a:rPr>
              <a:t> </a:t>
            </a:r>
            <a:r>
              <a:rPr sz="788" b="0" i="0" spc="3" dirty="0">
                <a:solidFill>
                  <a:srgbClr val="DCDCDC"/>
                </a:solidFill>
                <a:latin typeface="Roboto Condensed Light" panose="02000000000000000000" pitchFamily="2" charset="0"/>
                <a:ea typeface="Roboto Condensed Light" panose="02000000000000000000" pitchFamily="2" charset="0"/>
                <a:cs typeface="Arial"/>
              </a:rPr>
              <a:t>concerns.</a:t>
            </a:r>
            <a:endParaRPr sz="788" b="0" i="0" dirty="0">
              <a:latin typeface="Roboto Condensed Light" panose="02000000000000000000" pitchFamily="2" charset="0"/>
              <a:ea typeface="Roboto Condensed Light" panose="02000000000000000000" pitchFamily="2" charset="0"/>
              <a:cs typeface="Arial"/>
            </a:endParaRPr>
          </a:p>
          <a:p>
            <a:pPr marR="3851" algn="r">
              <a:lnSpc>
                <a:spcPts val="931"/>
              </a:lnSpc>
            </a:pPr>
            <a:r>
              <a:rPr sz="788" b="0" i="0" spc="6" dirty="0">
                <a:solidFill>
                  <a:srgbClr val="DCDCDC"/>
                </a:solidFill>
                <a:latin typeface="Roboto Condensed Light" panose="02000000000000000000" pitchFamily="2" charset="0"/>
                <a:ea typeface="Roboto Condensed Light" panose="02000000000000000000" pitchFamily="2" charset="0"/>
                <a:cs typeface="Arial"/>
              </a:rPr>
              <a:t>© </a:t>
            </a:r>
            <a:r>
              <a:rPr sz="788" b="0" i="0" spc="3" dirty="0">
                <a:solidFill>
                  <a:srgbClr val="DCDCDC"/>
                </a:solidFill>
                <a:latin typeface="Roboto Condensed Light" panose="02000000000000000000" pitchFamily="2" charset="0"/>
                <a:ea typeface="Roboto Condensed Light" panose="02000000000000000000" pitchFamily="2" charset="0"/>
                <a:cs typeface="Arial"/>
              </a:rPr>
              <a:t>1997-20</a:t>
            </a:r>
            <a:r>
              <a:rPr lang="en-US" sz="788" b="0" i="0" spc="3" dirty="0">
                <a:solidFill>
                  <a:srgbClr val="DCDCDC"/>
                </a:solidFill>
                <a:latin typeface="Roboto Condensed Light" panose="02000000000000000000" pitchFamily="2" charset="0"/>
                <a:ea typeface="Roboto Condensed Light" panose="02000000000000000000" pitchFamily="2" charset="0"/>
                <a:cs typeface="Arial"/>
              </a:rPr>
              <a:t>20</a:t>
            </a:r>
            <a:r>
              <a:rPr sz="788" b="0" i="0" spc="3" dirty="0">
                <a:solidFill>
                  <a:srgbClr val="DCDCDC"/>
                </a:solidFill>
                <a:latin typeface="Roboto Condensed Light" panose="02000000000000000000" pitchFamily="2" charset="0"/>
                <a:ea typeface="Roboto Condensed Light" panose="02000000000000000000" pitchFamily="2" charset="0"/>
                <a:cs typeface="Arial"/>
              </a:rPr>
              <a:t> </a:t>
            </a:r>
            <a:r>
              <a:rPr sz="788" b="0" i="0" spc="-6" dirty="0">
                <a:solidFill>
                  <a:srgbClr val="DCDCDC"/>
                </a:solidFill>
                <a:latin typeface="Roboto Condensed Light" panose="02000000000000000000" pitchFamily="2" charset="0"/>
                <a:ea typeface="Roboto Condensed Light" panose="02000000000000000000" pitchFamily="2" charset="0"/>
                <a:cs typeface="Arial"/>
              </a:rPr>
              <a:t>Info-Tech </a:t>
            </a:r>
            <a:r>
              <a:rPr sz="788" b="0" i="0" spc="3" dirty="0">
                <a:solidFill>
                  <a:srgbClr val="DCDCDC"/>
                </a:solidFill>
                <a:latin typeface="Roboto Condensed Light" panose="02000000000000000000" pitchFamily="2" charset="0"/>
                <a:ea typeface="Roboto Condensed Light" panose="02000000000000000000" pitchFamily="2" charset="0"/>
                <a:cs typeface="Arial"/>
              </a:rPr>
              <a:t>Research </a:t>
            </a:r>
            <a:r>
              <a:rPr sz="788" b="0" i="0" spc="6" dirty="0">
                <a:solidFill>
                  <a:srgbClr val="DCDCDC"/>
                </a:solidFill>
                <a:latin typeface="Roboto Condensed Light" panose="02000000000000000000" pitchFamily="2" charset="0"/>
                <a:ea typeface="Roboto Condensed Light" panose="02000000000000000000" pitchFamily="2" charset="0"/>
                <a:cs typeface="Arial"/>
              </a:rPr>
              <a:t>Group</a:t>
            </a:r>
            <a:r>
              <a:rPr sz="788" b="0" i="0" spc="-27" dirty="0">
                <a:solidFill>
                  <a:srgbClr val="DCDCDC"/>
                </a:solidFill>
                <a:latin typeface="Roboto Condensed Light" panose="02000000000000000000" pitchFamily="2" charset="0"/>
                <a:ea typeface="Roboto Condensed Light" panose="02000000000000000000" pitchFamily="2" charset="0"/>
                <a:cs typeface="Arial"/>
              </a:rPr>
              <a:t> </a:t>
            </a:r>
            <a:r>
              <a:rPr sz="788" b="0" i="0" spc="3" dirty="0">
                <a:solidFill>
                  <a:srgbClr val="DCDCDC"/>
                </a:solidFill>
                <a:latin typeface="Roboto Condensed Light" panose="02000000000000000000" pitchFamily="2" charset="0"/>
                <a:ea typeface="Roboto Condensed Light" panose="02000000000000000000" pitchFamily="2" charset="0"/>
                <a:cs typeface="Arial"/>
              </a:rPr>
              <a:t>Inc.</a:t>
            </a:r>
            <a:endParaRPr sz="788" b="0" i="0" dirty="0">
              <a:latin typeface="Roboto Condensed Light" panose="02000000000000000000" pitchFamily="2" charset="0"/>
              <a:ea typeface="Roboto Condensed Light" panose="02000000000000000000" pitchFamily="2" charset="0"/>
              <a:cs typeface="Arial"/>
            </a:endParaRPr>
          </a:p>
        </p:txBody>
      </p:sp>
      <p:pic>
        <p:nvPicPr>
          <p:cNvPr id="6" name="Picture 5">
            <a:extLst>
              <a:ext uri="{FF2B5EF4-FFF2-40B4-BE49-F238E27FC236}">
                <a16:creationId xmlns:a16="http://schemas.microsoft.com/office/drawing/2014/main" id="{E9D10E23-5B6C-0E46-8E09-10A336299F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98392" y="5803901"/>
            <a:ext cx="2818202" cy="965200"/>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Lst>
  <p:hf hdr="0" ftr="0" dt="0"/>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extLst>
    <p:ext uri="{27BBF7A9-308A-43DC-89C8-2F10F3537804}">
      <p15:sldGuideLst xmlns:p15="http://schemas.microsoft.com/office/powerpoint/2012/main">
        <p15:guide id="1" orient="horz" pos="4110" userDrawn="1">
          <p15:clr>
            <a:srgbClr val="F26B43"/>
          </p15:clr>
        </p15:guide>
        <p15:guide id="2" pos="3840" userDrawn="1">
          <p15:clr>
            <a:srgbClr val="F26B43"/>
          </p15:clr>
        </p15:guide>
        <p15:guide id="3" orient="horz" pos="381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354106" y="530021"/>
            <a:ext cx="5632357" cy="1130188"/>
          </a:xfrm>
          <a:prstGeom prst="rect">
            <a:avLst/>
          </a:prstGeom>
        </p:spPr>
        <p:txBody>
          <a:bodyPr vert="horz" lIns="0" tIns="0" rIns="0" bIns="0" rtlCol="0" anchor="t" anchorCtr="0">
            <a:noAutofit/>
          </a:bodyPr>
          <a:lstStyle/>
          <a:p>
            <a:r>
              <a:rPr lang="en-US"/>
              <a:t>Click to edit Master title style</a:t>
            </a:r>
          </a:p>
        </p:txBody>
      </p:sp>
      <p:sp>
        <p:nvSpPr>
          <p:cNvPr id="12" name="TextBox 11">
            <a:extLst>
              <a:ext uri="{FF2B5EF4-FFF2-40B4-BE49-F238E27FC236}">
                <a16:creationId xmlns:a16="http://schemas.microsoft.com/office/drawing/2014/main" id="{9A5610B7-08DB-7849-96D1-46BF1C785ED5}"/>
              </a:ext>
            </a:extLst>
          </p:cNvPr>
          <p:cNvSpPr txBox="1"/>
          <p:nvPr userDrawn="1"/>
        </p:nvSpPr>
        <p:spPr>
          <a:xfrm>
            <a:off x="8804021" y="6449568"/>
            <a:ext cx="3438335" cy="12311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00000"/>
              </a:lnSpc>
              <a:spcBef>
                <a:spcPts val="55"/>
              </a:spcBef>
              <a:spcAft>
                <a:spcPts val="0"/>
              </a:spcAft>
              <a:buClrTx/>
              <a:buSzTx/>
              <a:buFontTx/>
              <a:buNone/>
              <a:tabLst/>
              <a:defRPr/>
            </a:pPr>
            <a:r>
              <a:rPr lang="en-CA" sz="800" spc="-18" dirty="0">
                <a:solidFill>
                  <a:schemeClr val="tx1">
                    <a:lumMod val="50000"/>
                  </a:schemeClr>
                </a:solidFill>
                <a:latin typeface="Exo" panose="02000503000000000000" pitchFamily="2" charset="77"/>
              </a:rPr>
              <a:t>Info-</a:t>
            </a:r>
            <a:r>
              <a:rPr lang="en-CA" sz="800" spc="-103" dirty="0">
                <a:solidFill>
                  <a:schemeClr val="tx1">
                    <a:lumMod val="50000"/>
                  </a:schemeClr>
                </a:solidFill>
                <a:latin typeface="Exo" panose="02000503000000000000" pitchFamily="2" charset="77"/>
              </a:rPr>
              <a:t>T</a:t>
            </a:r>
            <a:r>
              <a:rPr lang="en-CA" sz="800" spc="-15" dirty="0">
                <a:solidFill>
                  <a:schemeClr val="tx1">
                    <a:lumMod val="50000"/>
                  </a:schemeClr>
                </a:solidFill>
                <a:latin typeface="Exo" panose="02000503000000000000" pitchFamily="2" charset="77"/>
              </a:rPr>
              <a:t>ec</a:t>
            </a:r>
            <a:r>
              <a:rPr lang="en-CA" sz="800" spc="6" dirty="0">
                <a:solidFill>
                  <a:schemeClr val="tx1">
                    <a:lumMod val="50000"/>
                  </a:schemeClr>
                </a:solidFill>
                <a:latin typeface="Exo" panose="02000503000000000000" pitchFamily="2" charset="77"/>
              </a:rPr>
              <a:t>h</a:t>
            </a:r>
            <a:r>
              <a:rPr lang="en-CA" sz="800" spc="-39" dirty="0">
                <a:solidFill>
                  <a:schemeClr val="tx1">
                    <a:lumMod val="50000"/>
                  </a:schemeClr>
                </a:solidFill>
                <a:latin typeface="Exo" panose="02000503000000000000" pitchFamily="2" charset="77"/>
              </a:rPr>
              <a:t> </a:t>
            </a:r>
            <a:r>
              <a:rPr lang="en-CA" sz="800" spc="-15" dirty="0">
                <a:solidFill>
                  <a:schemeClr val="tx1">
                    <a:lumMod val="50000"/>
                  </a:schemeClr>
                </a:solidFill>
                <a:latin typeface="Exo" panose="02000503000000000000" pitchFamily="2" charset="77"/>
              </a:rPr>
              <a:t>Researc</a:t>
            </a:r>
            <a:r>
              <a:rPr lang="en-CA" sz="800" spc="6" dirty="0">
                <a:solidFill>
                  <a:schemeClr val="tx1">
                    <a:lumMod val="50000"/>
                  </a:schemeClr>
                </a:solidFill>
                <a:latin typeface="Exo" panose="02000503000000000000" pitchFamily="2" charset="77"/>
              </a:rPr>
              <a:t>h</a:t>
            </a:r>
            <a:r>
              <a:rPr lang="en-CA" sz="800" spc="-39" dirty="0">
                <a:solidFill>
                  <a:schemeClr val="tx1">
                    <a:lumMod val="50000"/>
                  </a:schemeClr>
                </a:solidFill>
                <a:latin typeface="Exo" panose="02000503000000000000" pitchFamily="2" charset="77"/>
              </a:rPr>
              <a:t> </a:t>
            </a:r>
            <a:r>
              <a:rPr lang="en-CA" sz="800" spc="-15" dirty="0">
                <a:solidFill>
                  <a:schemeClr val="tx1">
                    <a:lumMod val="50000"/>
                  </a:schemeClr>
                </a:solidFill>
                <a:latin typeface="Exo" panose="02000503000000000000" pitchFamily="2" charset="77"/>
              </a:rPr>
              <a:t>Grou</a:t>
            </a:r>
            <a:r>
              <a:rPr lang="en-CA" sz="800" spc="6" dirty="0">
                <a:solidFill>
                  <a:schemeClr val="tx1">
                    <a:lumMod val="50000"/>
                  </a:schemeClr>
                </a:solidFill>
                <a:latin typeface="Exo" panose="02000503000000000000" pitchFamily="2" charset="77"/>
              </a:rPr>
              <a:t>p   |   </a:t>
            </a:r>
            <a:fld id="{81D60167-4931-47E6-BA6A-407CBD079E47}" type="slidenum">
              <a:rPr lang="en-CA" sz="800" spc="6" smtClean="0">
                <a:solidFill>
                  <a:schemeClr val="tx1">
                    <a:lumMod val="50000"/>
                  </a:schemeClr>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00000"/>
                </a:lnSpc>
                <a:spcBef>
                  <a:spcPts val="55"/>
                </a:spcBef>
                <a:spcAft>
                  <a:spcPts val="0"/>
                </a:spcAft>
                <a:buClrTx/>
                <a:buSzTx/>
                <a:buFontTx/>
                <a:buNone/>
                <a:tabLst/>
                <a:defRPr/>
              </a:pPr>
              <a:t>‹#›</a:t>
            </a:fld>
            <a:endParaRPr sz="800" spc="6" dirty="0">
              <a:solidFill>
                <a:schemeClr val="tx1">
                  <a:lumMod val="50000"/>
                </a:schemeClr>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3961882258"/>
      </p:ext>
    </p:extLst>
  </p:cSld>
  <p:clrMap bg1="lt1" tx1="dk1" bg2="lt2" tx2="dk2" accent1="accent1" accent2="accent2" accent3="accent3" accent4="accent4" accent5="accent5" accent6="accent6" hlink="hlink" folHlink="folHlink"/>
  <p:sldLayoutIdLst>
    <p:sldLayoutId id="2147483700" r:id="rId1"/>
    <p:sldLayoutId id="2147483672" r:id="rId2"/>
    <p:sldLayoutId id="2147483677" r:id="rId3"/>
    <p:sldLayoutId id="2147483680" r:id="rId4"/>
    <p:sldLayoutId id="2147483732" r:id="rId5"/>
    <p:sldLayoutId id="2147483695" r:id="rId6"/>
    <p:sldLayoutId id="2147483739" r:id="rId7"/>
    <p:sldLayoutId id="2147483741" r:id="rId8"/>
    <p:sldLayoutId id="2147483742" r:id="rId9"/>
    <p:sldLayoutId id="2147483809" r:id="rId10"/>
  </p:sldLayoutIdLst>
  <p:hf hdr="0" ftr="0" dt="0"/>
  <p:txStyles>
    <p:titleStyle>
      <a:lvl1pPr algn="l" defTabSz="914400" rtl="0" eaLnBrk="1" latinLnBrk="0" hangingPunct="1">
        <a:lnSpc>
          <a:spcPct val="90000"/>
        </a:lnSpc>
        <a:spcBef>
          <a:spcPct val="0"/>
        </a:spcBef>
        <a:buNone/>
        <a:defRPr sz="4000" b="0" i="0" kern="1200">
          <a:solidFill>
            <a:srgbClr val="717171"/>
          </a:solidFill>
          <a:latin typeface="Montserrat SemiBold" pitchFamily="2"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userDrawn="1">
          <p15:clr>
            <a:srgbClr val="F26B43"/>
          </p15:clr>
        </p15:guide>
        <p15:guide id="2" pos="3818" userDrawn="1">
          <p15:clr>
            <a:srgbClr val="F26B43"/>
          </p15:clr>
        </p15:guide>
        <p15:guide id="3" pos="3909" userDrawn="1">
          <p15:clr>
            <a:srgbClr val="F26B43"/>
          </p15:clr>
        </p15:guide>
        <p15:guide id="4" pos="4441" userDrawn="1">
          <p15:clr>
            <a:srgbClr val="F26B43"/>
          </p15:clr>
        </p15:guide>
        <p15:guide id="5" pos="3205" userDrawn="1">
          <p15:clr>
            <a:srgbClr val="F26B43"/>
          </p15:clr>
        </p15:guide>
        <p15:guide id="6" pos="2684" userDrawn="1">
          <p15:clr>
            <a:srgbClr val="F26B43"/>
          </p15:clr>
        </p15:guide>
        <p15:guide id="7" pos="2593" userDrawn="1">
          <p15:clr>
            <a:srgbClr val="F26B43"/>
          </p15:clr>
        </p15:guide>
        <p15:guide id="8" pos="2071" userDrawn="1">
          <p15:clr>
            <a:srgbClr val="F26B43"/>
          </p15:clr>
        </p15:guide>
        <p15:guide id="9" pos="4521" userDrawn="1">
          <p15:clr>
            <a:srgbClr val="F26B43"/>
          </p15:clr>
        </p15:guide>
        <p15:guide id="10" pos="5043" userDrawn="1">
          <p15:clr>
            <a:srgbClr val="F26B43"/>
          </p15:clr>
        </p15:guide>
        <p15:guide id="11" pos="5133" userDrawn="1">
          <p15:clr>
            <a:srgbClr val="F26B43"/>
          </p15:clr>
        </p15:guide>
        <p15:guide id="12" pos="5655" userDrawn="1">
          <p15:clr>
            <a:srgbClr val="F26B43"/>
          </p15:clr>
        </p15:guide>
        <p15:guide id="13" pos="5737" userDrawn="1">
          <p15:clr>
            <a:srgbClr val="F26B43"/>
          </p15:clr>
        </p15:guide>
        <p15:guide id="14" pos="6265" userDrawn="1">
          <p15:clr>
            <a:srgbClr val="F26B43"/>
          </p15:clr>
        </p15:guide>
        <p15:guide id="15" pos="6358" userDrawn="1">
          <p15:clr>
            <a:srgbClr val="F26B43"/>
          </p15:clr>
        </p15:guide>
        <p15:guide id="16" pos="6880" userDrawn="1">
          <p15:clr>
            <a:srgbClr val="F26B43"/>
          </p15:clr>
        </p15:guide>
        <p15:guide id="17" pos="6970" userDrawn="1">
          <p15:clr>
            <a:srgbClr val="F26B43"/>
          </p15:clr>
        </p15:guide>
        <p15:guide id="18" pos="7492" userDrawn="1">
          <p15:clr>
            <a:srgbClr val="F26B43"/>
          </p15:clr>
        </p15:guide>
        <p15:guide id="19" pos="1981" userDrawn="1">
          <p15:clr>
            <a:srgbClr val="F26B43"/>
          </p15:clr>
        </p15:guide>
        <p15:guide id="20" pos="1459" userDrawn="1">
          <p15:clr>
            <a:srgbClr val="F26B43"/>
          </p15:clr>
        </p15:guide>
        <p15:guide id="21" pos="1368" userDrawn="1">
          <p15:clr>
            <a:srgbClr val="F26B43"/>
          </p15:clr>
        </p15:guide>
        <p15:guide id="22" pos="847" userDrawn="1">
          <p15:clr>
            <a:srgbClr val="F26B43"/>
          </p15:clr>
        </p15:guide>
        <p15:guide id="23" pos="756" userDrawn="1">
          <p15:clr>
            <a:srgbClr val="F26B43"/>
          </p15:clr>
        </p15:guide>
        <p15:guide id="24" pos="234" userDrawn="1">
          <p15:clr>
            <a:srgbClr val="F26B43"/>
          </p15:clr>
        </p15:guide>
        <p15:guide id="25" orient="horz" pos="60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2.xml"/><Relationship Id="rId5" Type="http://schemas.openxmlformats.org/officeDocument/2006/relationships/image" Target="../media/image9.png"/><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5.xml"/><Relationship Id="rId7" Type="http://schemas.openxmlformats.org/officeDocument/2006/relationships/diagramQuickStyle" Target="../diagrams/quickStyle1.xml"/><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8.emf"/><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tags" Target="../tags/tag21.xml"/><Relationship Id="rId26" Type="http://schemas.openxmlformats.org/officeDocument/2006/relationships/slideLayout" Target="../slideLayouts/slideLayout2.xml"/><Relationship Id="rId3" Type="http://schemas.openxmlformats.org/officeDocument/2006/relationships/tags" Target="../tags/tag6.xml"/><Relationship Id="rId21" Type="http://schemas.openxmlformats.org/officeDocument/2006/relationships/tags" Target="../tags/tag24.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5" Type="http://schemas.openxmlformats.org/officeDocument/2006/relationships/tags" Target="../tags/tag28.xml"/><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tags" Target="../tags/tag23.xml"/><Relationship Id="rId29" Type="http://schemas.openxmlformats.org/officeDocument/2006/relationships/diagramLayout" Target="../diagrams/layout2.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24" Type="http://schemas.openxmlformats.org/officeDocument/2006/relationships/tags" Target="../tags/tag27.xml"/><Relationship Id="rId32" Type="http://schemas.microsoft.com/office/2007/relationships/diagramDrawing" Target="../diagrams/drawing2.xml"/><Relationship Id="rId5" Type="http://schemas.openxmlformats.org/officeDocument/2006/relationships/tags" Target="../tags/tag8.xml"/><Relationship Id="rId15" Type="http://schemas.openxmlformats.org/officeDocument/2006/relationships/tags" Target="../tags/tag18.xml"/><Relationship Id="rId23" Type="http://schemas.openxmlformats.org/officeDocument/2006/relationships/tags" Target="../tags/tag26.xml"/><Relationship Id="rId28" Type="http://schemas.openxmlformats.org/officeDocument/2006/relationships/diagramData" Target="../diagrams/data2.xml"/><Relationship Id="rId10" Type="http://schemas.openxmlformats.org/officeDocument/2006/relationships/tags" Target="../tags/tag13.xml"/><Relationship Id="rId19" Type="http://schemas.openxmlformats.org/officeDocument/2006/relationships/tags" Target="../tags/tag22.xml"/><Relationship Id="rId31" Type="http://schemas.openxmlformats.org/officeDocument/2006/relationships/diagramColors" Target="../diagrams/colors2.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 Id="rId22" Type="http://schemas.openxmlformats.org/officeDocument/2006/relationships/tags" Target="../tags/tag25.xml"/><Relationship Id="rId27" Type="http://schemas.openxmlformats.org/officeDocument/2006/relationships/image" Target="../media/image21.png"/><Relationship Id="rId30"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hyperlink" Target="mailto:workshops@infotech.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10.xml"/><Relationship Id="rId1" Type="http://schemas.openxmlformats.org/officeDocument/2006/relationships/tags" Target="../tags/tag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75AEC4-92EF-B64B-B084-DDD1168C43B2}"/>
              </a:ext>
            </a:extLst>
          </p:cNvPr>
          <p:cNvSpPr>
            <a:spLocks noGrp="1"/>
          </p:cNvSpPr>
          <p:nvPr>
            <p:ph type="body" sz="quarter" idx="10"/>
          </p:nvPr>
        </p:nvSpPr>
        <p:spPr/>
        <p:txBody>
          <a:bodyPr/>
          <a:lstStyle/>
          <a:p>
            <a:r>
              <a:rPr lang="en-US" dirty="0"/>
              <a:t>Build an Information Security Strategy</a:t>
            </a:r>
          </a:p>
        </p:txBody>
      </p:sp>
      <p:sp>
        <p:nvSpPr>
          <p:cNvPr id="3" name="Text Placeholder 2">
            <a:extLst>
              <a:ext uri="{FF2B5EF4-FFF2-40B4-BE49-F238E27FC236}">
                <a16:creationId xmlns:a16="http://schemas.microsoft.com/office/drawing/2014/main" id="{8874DBAE-82DC-E240-BF8D-6821DCC372EE}"/>
              </a:ext>
            </a:extLst>
          </p:cNvPr>
          <p:cNvSpPr>
            <a:spLocks noGrp="1"/>
          </p:cNvSpPr>
          <p:nvPr>
            <p:ph type="body" sz="quarter" idx="11"/>
          </p:nvPr>
        </p:nvSpPr>
        <p:spPr/>
        <p:txBody>
          <a:bodyPr/>
          <a:lstStyle/>
          <a:p>
            <a:r>
              <a:rPr lang="en-US" dirty="0"/>
              <a:t>Create value by aligning your strategy to business goals and business risks.</a:t>
            </a:r>
          </a:p>
        </p:txBody>
      </p:sp>
      <p:sp>
        <p:nvSpPr>
          <p:cNvPr id="4" name="Rectangle 3">
            <a:extLst>
              <a:ext uri="{FF2B5EF4-FFF2-40B4-BE49-F238E27FC236}">
                <a16:creationId xmlns:a16="http://schemas.microsoft.com/office/drawing/2014/main" id="{3E67DC60-A796-46F2-8EF8-06DB70B31D31}"/>
              </a:ext>
            </a:extLst>
          </p:cNvPr>
          <p:cNvSpPr/>
          <p:nvPr/>
        </p:nvSpPr>
        <p:spPr>
          <a:xfrm>
            <a:off x="0" y="4785448"/>
            <a:ext cx="12193588" cy="902525"/>
          </a:xfrm>
          <a:prstGeom prst="rect">
            <a:avLst/>
          </a:prstGeom>
          <a:gradFill>
            <a:gsLst>
              <a:gs pos="74000">
                <a:srgbClr val="2576B7">
                  <a:alpha val="9000"/>
                </a:srgbClr>
              </a:gs>
              <a:gs pos="0">
                <a:srgbClr val="2576B7">
                  <a:alpha val="47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4D1E3FE-FA39-459C-9DBD-717A2B7E962C}"/>
              </a:ext>
            </a:extLst>
          </p:cNvPr>
          <p:cNvSpPr txBox="1"/>
          <p:nvPr/>
        </p:nvSpPr>
        <p:spPr>
          <a:xfrm>
            <a:off x="658368" y="5182558"/>
            <a:ext cx="7498080" cy="553998"/>
          </a:xfrm>
          <a:prstGeom prst="rect">
            <a:avLst/>
          </a:prstGeom>
          <a:noFill/>
        </p:spPr>
        <p:txBody>
          <a:bodyPr wrap="square" lIns="0" tIns="0" rIns="0" bIns="0" rtlCol="0">
            <a:spAutoFit/>
          </a:bodyPr>
          <a:lstStyle/>
          <a:p>
            <a:pPr>
              <a:lnSpc>
                <a:spcPts val="1600"/>
              </a:lnSpc>
            </a:pPr>
            <a:r>
              <a:rPr lang="en-US" sz="2800" spc="500" dirty="0">
                <a:solidFill>
                  <a:schemeClr val="bg1"/>
                </a:solidFill>
                <a:latin typeface="Montserrat Medium" pitchFamily="2" charset="77"/>
                <a:ea typeface="Roboto Condensed Light" panose="02000000000000000000" pitchFamily="2" charset="0"/>
              </a:rPr>
              <a:t>EXECUTIVE BRIEF</a:t>
            </a:r>
          </a:p>
          <a:p>
            <a:pPr>
              <a:lnSpc>
                <a:spcPts val="1400"/>
              </a:lnSpc>
            </a:pPr>
            <a:br>
              <a:rPr lang="en-US" spc="500" dirty="0">
                <a:solidFill>
                  <a:schemeClr val="bg1"/>
                </a:solidFill>
                <a:latin typeface="Montserrat" pitchFamily="2" charset="77"/>
              </a:rPr>
            </a:br>
            <a:endParaRPr lang="en-US" spc="500" dirty="0">
              <a:solidFill>
                <a:schemeClr val="bg1"/>
              </a:solidFill>
              <a:latin typeface="Montserrat" pitchFamily="2" charset="77"/>
            </a:endParaRPr>
          </a:p>
        </p:txBody>
      </p:sp>
    </p:spTree>
    <p:extLst>
      <p:ext uri="{BB962C8B-B14F-4D97-AF65-F5344CB8AC3E}">
        <p14:creationId xmlns:p14="http://schemas.microsoft.com/office/powerpoint/2010/main" val="1875235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8B145A-C295-1547-A8EA-92502FAB1EA7}"/>
              </a:ext>
            </a:extLst>
          </p:cNvPr>
          <p:cNvSpPr>
            <a:spLocks noGrp="1"/>
          </p:cNvSpPr>
          <p:nvPr>
            <p:ph type="title"/>
          </p:nvPr>
        </p:nvSpPr>
        <p:spPr>
          <a:xfrm>
            <a:off x="281255" y="320312"/>
            <a:ext cx="6672725" cy="677350"/>
          </a:xfrm>
        </p:spPr>
        <p:txBody>
          <a:bodyPr/>
          <a:lstStyle/>
          <a:p>
            <a:r>
              <a:rPr lang="en-US" dirty="0"/>
              <a:t>Info-Tech’s Security Strategy Model</a:t>
            </a:r>
          </a:p>
        </p:txBody>
      </p:sp>
      <p:sp>
        <p:nvSpPr>
          <p:cNvPr id="11" name="Text Placeholder 7">
            <a:extLst>
              <a:ext uri="{FF2B5EF4-FFF2-40B4-BE49-F238E27FC236}">
                <a16:creationId xmlns:a16="http://schemas.microsoft.com/office/drawing/2014/main" id="{6B241221-753B-460C-8EA2-8E0C94D4D3DB}"/>
              </a:ext>
            </a:extLst>
          </p:cNvPr>
          <p:cNvSpPr txBox="1">
            <a:spLocks/>
          </p:cNvSpPr>
          <p:nvPr/>
        </p:nvSpPr>
        <p:spPr>
          <a:xfrm>
            <a:off x="8510219" y="1702136"/>
            <a:ext cx="3418132" cy="41337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0000"/>
              </a:lnSpc>
              <a:buFont typeface="+mj-lt"/>
              <a:buAutoNum type="arabicPeriod"/>
            </a:pPr>
            <a:r>
              <a:rPr lang="en-CA" sz="1600" dirty="0">
                <a:solidFill>
                  <a:schemeClr val="bg1"/>
                </a:solidFill>
                <a:latin typeface="Roboto Condensed Light" panose="02000000000000000000" pitchFamily="2" charset="0"/>
              </a:rPr>
              <a:t>An information security strategy model that is:</a:t>
            </a:r>
          </a:p>
          <a:p>
            <a:pPr marL="800100" lvl="1" indent="-342900">
              <a:lnSpc>
                <a:spcPct val="110000"/>
              </a:lnSpc>
              <a:spcBef>
                <a:spcPts val="600"/>
              </a:spcBef>
              <a:buFont typeface="+mj-lt"/>
              <a:buAutoNum type="alphaLcParenR"/>
            </a:pPr>
            <a:r>
              <a:rPr lang="en-CA" sz="1600" b="1" dirty="0">
                <a:solidFill>
                  <a:schemeClr val="bg1"/>
                </a:solidFill>
                <a:latin typeface="Roboto Condensed Light" panose="02000000000000000000" pitchFamily="2" charset="0"/>
              </a:rPr>
              <a:t>Business-Aligned.</a:t>
            </a:r>
            <a:r>
              <a:rPr lang="en-CA" sz="1400" dirty="0">
                <a:solidFill>
                  <a:schemeClr val="bg1"/>
                </a:solidFill>
                <a:latin typeface="Roboto Condensed Light" panose="02000000000000000000" pitchFamily="2" charset="0"/>
              </a:rPr>
              <a:t> Determines business context and cascades enterprise goals into security alignment goals.</a:t>
            </a:r>
          </a:p>
          <a:p>
            <a:pPr marL="800100" lvl="1" indent="-342900">
              <a:lnSpc>
                <a:spcPct val="110000"/>
              </a:lnSpc>
              <a:spcBef>
                <a:spcPts val="600"/>
              </a:spcBef>
              <a:buFont typeface="+mj-lt"/>
              <a:buAutoNum type="alphaLcParenR"/>
            </a:pPr>
            <a:r>
              <a:rPr lang="en-CA" sz="1600" b="1" dirty="0">
                <a:solidFill>
                  <a:schemeClr val="bg1"/>
                </a:solidFill>
                <a:latin typeface="Roboto Condensed Light" panose="02000000000000000000" pitchFamily="2" charset="0"/>
              </a:rPr>
              <a:t>Risk-Aware.</a:t>
            </a:r>
            <a:r>
              <a:rPr lang="en-CA" sz="1400" dirty="0">
                <a:solidFill>
                  <a:schemeClr val="bg1"/>
                </a:solidFill>
                <a:latin typeface="Roboto Condensed Light" panose="02000000000000000000" pitchFamily="2" charset="0"/>
              </a:rPr>
              <a:t> Understands the security risks of the business and how they intersect with the overall organizational risk tolerance. </a:t>
            </a:r>
          </a:p>
          <a:p>
            <a:pPr marL="800100" lvl="1" indent="-342900">
              <a:lnSpc>
                <a:spcPct val="110000"/>
              </a:lnSpc>
              <a:spcBef>
                <a:spcPts val="600"/>
              </a:spcBef>
              <a:buFont typeface="+mj-lt"/>
              <a:buAutoNum type="alphaLcParenR"/>
            </a:pPr>
            <a:r>
              <a:rPr lang="en-CA" sz="1600" b="1" dirty="0">
                <a:solidFill>
                  <a:schemeClr val="bg1"/>
                </a:solidFill>
                <a:latin typeface="Roboto Condensed Light" panose="02000000000000000000" pitchFamily="2" charset="0"/>
              </a:rPr>
              <a:t>Holistic.</a:t>
            </a:r>
            <a:r>
              <a:rPr lang="en-CA" sz="1400" dirty="0">
                <a:solidFill>
                  <a:schemeClr val="bg1"/>
                </a:solidFill>
                <a:latin typeface="Roboto Condensed Light" panose="02000000000000000000" pitchFamily="2" charset="0"/>
              </a:rPr>
              <a:t> Leverages a best-of-breed information security framework to provide comprehensive awareness of organizational security capabilities.</a:t>
            </a:r>
          </a:p>
          <a:p>
            <a:pPr marL="800100" lvl="1" indent="-342900">
              <a:lnSpc>
                <a:spcPct val="110000"/>
              </a:lnSpc>
              <a:buFont typeface="+mj-lt"/>
              <a:buAutoNum type="alphaLcParenR"/>
            </a:pPr>
            <a:endParaRPr lang="en-CA" sz="1200" dirty="0">
              <a:solidFill>
                <a:schemeClr val="bg1"/>
              </a:solidFill>
              <a:latin typeface="Roboto Condensed Light" panose="02000000000000000000" pitchFamily="2" charset="0"/>
            </a:endParaRPr>
          </a:p>
        </p:txBody>
      </p:sp>
      <p:sp>
        <p:nvSpPr>
          <p:cNvPr id="12" name="TextBox 11">
            <a:extLst>
              <a:ext uri="{FF2B5EF4-FFF2-40B4-BE49-F238E27FC236}">
                <a16:creationId xmlns:a16="http://schemas.microsoft.com/office/drawing/2014/main" id="{D8DCEB49-21B5-40C9-8A45-30D7DAAE2A59}"/>
              </a:ext>
            </a:extLst>
          </p:cNvPr>
          <p:cNvSpPr txBox="1"/>
          <p:nvPr>
            <p:custDataLst>
              <p:tags r:id="rId1"/>
            </p:custDataLst>
          </p:nvPr>
        </p:nvSpPr>
        <p:spPr>
          <a:xfrm>
            <a:off x="9019259" y="1022154"/>
            <a:ext cx="2909092" cy="253220"/>
          </a:xfrm>
          <a:prstGeom prst="rect">
            <a:avLst/>
          </a:prstGeom>
        </p:spPr>
        <p:txBody>
          <a:bodyPr vert="horz" wrap="square" lIns="0" tIns="6931" rIns="0" bIns="0" rtlCol="0">
            <a:spAutoFit/>
          </a:bodyPr>
          <a:lstStyle/>
          <a:p>
            <a:pPr marL="7701" marR="242975" algn="ctr">
              <a:spcBef>
                <a:spcPts val="55"/>
              </a:spcBef>
            </a:pPr>
            <a:r>
              <a:rPr lang="en-US" sz="1600" b="1" spc="-30" dirty="0">
                <a:solidFill>
                  <a:schemeClr val="bg1"/>
                </a:solidFill>
                <a:latin typeface="Montserrat" panose="00000500000000000000" pitchFamily="2" charset="0"/>
                <a:cs typeface="Arial Narrow"/>
              </a:rPr>
              <a:t>The Info-Tech difference:</a:t>
            </a:r>
            <a:endParaRPr lang="en-CA" sz="1600" b="1" spc="-30" dirty="0">
              <a:solidFill>
                <a:schemeClr val="bg1"/>
              </a:solidFill>
              <a:latin typeface="Montserrat" panose="00000500000000000000" pitchFamily="2" charset="0"/>
              <a:cs typeface="Arial Narrow"/>
            </a:endParaRPr>
          </a:p>
        </p:txBody>
      </p:sp>
      <p:pic>
        <p:nvPicPr>
          <p:cNvPr id="10" name="Picture 9">
            <a:extLst>
              <a:ext uri="{FF2B5EF4-FFF2-40B4-BE49-F238E27FC236}">
                <a16:creationId xmlns:a16="http://schemas.microsoft.com/office/drawing/2014/main" id="{0791E580-D274-472D-A05A-BF3E98C8EA12}"/>
              </a:ext>
            </a:extLst>
          </p:cNvPr>
          <p:cNvPicPr>
            <a:picLocks noChangeAspect="1"/>
          </p:cNvPicPr>
          <p:nvPr/>
        </p:nvPicPr>
        <p:blipFill>
          <a:blip r:embed="rId4"/>
          <a:stretch>
            <a:fillRect/>
          </a:stretch>
        </p:blipFill>
        <p:spPr>
          <a:xfrm>
            <a:off x="8210701" y="690018"/>
            <a:ext cx="923025" cy="923025"/>
          </a:xfrm>
          <a:prstGeom prst="rect">
            <a:avLst/>
          </a:prstGeom>
        </p:spPr>
      </p:pic>
      <p:pic>
        <p:nvPicPr>
          <p:cNvPr id="44" name="Picture 43" descr="best-practice-blueprints.png">
            <a:extLst>
              <a:ext uri="{FF2B5EF4-FFF2-40B4-BE49-F238E27FC236}">
                <a16:creationId xmlns:a16="http://schemas.microsoft.com/office/drawing/2014/main" id="{37573BBF-4D73-4C1F-8764-D6BD2821754B}"/>
              </a:ext>
            </a:extLst>
          </p:cNvPr>
          <p:cNvPicPr>
            <a:picLocks noChangeAspect="1"/>
          </p:cNvPicPr>
          <p:nvPr/>
        </p:nvPicPr>
        <p:blipFill>
          <a:blip r:embed="rId5" cstate="print"/>
          <a:stretch>
            <a:fillRect/>
          </a:stretch>
        </p:blipFill>
        <p:spPr>
          <a:xfrm>
            <a:off x="4964907" y="1864164"/>
            <a:ext cx="352758" cy="343307"/>
          </a:xfrm>
          <a:prstGeom prst="rect">
            <a:avLst/>
          </a:prstGeom>
          <a:noFill/>
          <a:effectLst/>
        </p:spPr>
      </p:pic>
      <p:pic>
        <p:nvPicPr>
          <p:cNvPr id="45" name="Picture 44" descr="best-practice-blueprints.png">
            <a:extLst>
              <a:ext uri="{FF2B5EF4-FFF2-40B4-BE49-F238E27FC236}">
                <a16:creationId xmlns:a16="http://schemas.microsoft.com/office/drawing/2014/main" id="{EBABDBFF-5A04-4113-9B2A-DD5CD052927D}"/>
              </a:ext>
            </a:extLst>
          </p:cNvPr>
          <p:cNvPicPr>
            <a:picLocks noChangeAspect="1"/>
          </p:cNvPicPr>
          <p:nvPr/>
        </p:nvPicPr>
        <p:blipFill>
          <a:blip r:embed="rId5" cstate="print"/>
          <a:stretch>
            <a:fillRect/>
          </a:stretch>
        </p:blipFill>
        <p:spPr>
          <a:xfrm>
            <a:off x="7106418" y="3511605"/>
            <a:ext cx="352758" cy="343307"/>
          </a:xfrm>
          <a:prstGeom prst="rect">
            <a:avLst/>
          </a:prstGeom>
          <a:noFill/>
          <a:effectLst/>
        </p:spPr>
      </p:pic>
      <p:pic>
        <p:nvPicPr>
          <p:cNvPr id="46" name="Picture 45" descr="best-practice-blueprints.png">
            <a:extLst>
              <a:ext uri="{FF2B5EF4-FFF2-40B4-BE49-F238E27FC236}">
                <a16:creationId xmlns:a16="http://schemas.microsoft.com/office/drawing/2014/main" id="{62CEE048-D90C-4735-970A-E537027CFB23}"/>
              </a:ext>
            </a:extLst>
          </p:cNvPr>
          <p:cNvPicPr>
            <a:picLocks noChangeAspect="1"/>
          </p:cNvPicPr>
          <p:nvPr/>
        </p:nvPicPr>
        <p:blipFill>
          <a:blip r:embed="rId5" cstate="print"/>
          <a:stretch>
            <a:fillRect/>
          </a:stretch>
        </p:blipFill>
        <p:spPr>
          <a:xfrm>
            <a:off x="4373364" y="5301926"/>
            <a:ext cx="352758" cy="343307"/>
          </a:xfrm>
          <a:prstGeom prst="rect">
            <a:avLst/>
          </a:prstGeom>
          <a:noFill/>
          <a:effectLst/>
        </p:spPr>
      </p:pic>
      <p:sp>
        <p:nvSpPr>
          <p:cNvPr id="53" name="Rectangle 52">
            <a:extLst>
              <a:ext uri="{FF2B5EF4-FFF2-40B4-BE49-F238E27FC236}">
                <a16:creationId xmlns:a16="http://schemas.microsoft.com/office/drawing/2014/main" id="{EED5A2FA-060C-4E22-BD55-DA734700EB0E}"/>
              </a:ext>
            </a:extLst>
          </p:cNvPr>
          <p:cNvSpPr/>
          <p:nvPr/>
        </p:nvSpPr>
        <p:spPr>
          <a:xfrm>
            <a:off x="186221" y="5298108"/>
            <a:ext cx="7955999" cy="1260000"/>
          </a:xfrm>
          <a:prstGeom prst="rect">
            <a:avLst/>
          </a:prstGeom>
          <a:solidFill>
            <a:srgbClr val="7CADD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4" name="Freeform: Shape 53">
            <a:extLst>
              <a:ext uri="{FF2B5EF4-FFF2-40B4-BE49-F238E27FC236}">
                <a16:creationId xmlns:a16="http://schemas.microsoft.com/office/drawing/2014/main" id="{F1889D96-ECA7-4110-B74E-8185A7EF0DAC}"/>
              </a:ext>
            </a:extLst>
          </p:cNvPr>
          <p:cNvSpPr/>
          <p:nvPr/>
        </p:nvSpPr>
        <p:spPr>
          <a:xfrm>
            <a:off x="186222" y="4038071"/>
            <a:ext cx="7956000" cy="1655554"/>
          </a:xfrm>
          <a:custGeom>
            <a:avLst/>
            <a:gdLst>
              <a:gd name="connsiteX0" fmla="*/ 0 w 7956000"/>
              <a:gd name="connsiteY0" fmla="*/ 0 h 1655554"/>
              <a:gd name="connsiteX1" fmla="*/ 7956000 w 7956000"/>
              <a:gd name="connsiteY1" fmla="*/ 0 h 1655554"/>
              <a:gd name="connsiteX2" fmla="*/ 7956000 w 7956000"/>
              <a:gd name="connsiteY2" fmla="*/ 1260000 h 1655554"/>
              <a:gd name="connsiteX3" fmla="*/ 4153757 w 7956000"/>
              <a:gd name="connsiteY3" fmla="*/ 1260000 h 1655554"/>
              <a:gd name="connsiteX4" fmla="*/ 4153757 w 7956000"/>
              <a:gd name="connsiteY4" fmla="*/ 1449523 h 1655554"/>
              <a:gd name="connsiteX5" fmla="*/ 4347513 w 7956000"/>
              <a:gd name="connsiteY5" fmla="*/ 1449523 h 1655554"/>
              <a:gd name="connsiteX6" fmla="*/ 3960001 w 7956000"/>
              <a:gd name="connsiteY6" fmla="*/ 1655554 h 1655554"/>
              <a:gd name="connsiteX7" fmla="*/ 3572488 w 7956000"/>
              <a:gd name="connsiteY7" fmla="*/ 1449523 h 1655554"/>
              <a:gd name="connsiteX8" fmla="*/ 3766244 w 7956000"/>
              <a:gd name="connsiteY8" fmla="*/ 1449523 h 1655554"/>
              <a:gd name="connsiteX9" fmla="*/ 3766244 w 7956000"/>
              <a:gd name="connsiteY9" fmla="*/ 1260000 h 1655554"/>
              <a:gd name="connsiteX10" fmla="*/ 0 w 7956000"/>
              <a:gd name="connsiteY10" fmla="*/ 1260000 h 165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56000" h="1655554">
                <a:moveTo>
                  <a:pt x="0" y="0"/>
                </a:moveTo>
                <a:lnTo>
                  <a:pt x="7956000" y="0"/>
                </a:lnTo>
                <a:lnTo>
                  <a:pt x="7956000" y="1260000"/>
                </a:lnTo>
                <a:lnTo>
                  <a:pt x="4153757" y="1260000"/>
                </a:lnTo>
                <a:lnTo>
                  <a:pt x="4153757" y="1449523"/>
                </a:lnTo>
                <a:lnTo>
                  <a:pt x="4347513" y="1449523"/>
                </a:lnTo>
                <a:lnTo>
                  <a:pt x="3960001" y="1655554"/>
                </a:lnTo>
                <a:lnTo>
                  <a:pt x="3572488" y="1449523"/>
                </a:lnTo>
                <a:lnTo>
                  <a:pt x="3766244" y="1449523"/>
                </a:lnTo>
                <a:lnTo>
                  <a:pt x="3766244" y="1260000"/>
                </a:lnTo>
                <a:lnTo>
                  <a:pt x="0" y="1260000"/>
                </a:lnTo>
                <a:close/>
              </a:path>
            </a:pathLst>
          </a:custGeom>
          <a:solidFill>
            <a:srgbClr val="5191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E3B6F1D9-6722-427A-8853-758A93C01C1C}"/>
              </a:ext>
            </a:extLst>
          </p:cNvPr>
          <p:cNvSpPr/>
          <p:nvPr/>
        </p:nvSpPr>
        <p:spPr>
          <a:xfrm>
            <a:off x="186223" y="2820931"/>
            <a:ext cx="7956000" cy="1655554"/>
          </a:xfrm>
          <a:custGeom>
            <a:avLst/>
            <a:gdLst>
              <a:gd name="connsiteX0" fmla="*/ 0 w 7956000"/>
              <a:gd name="connsiteY0" fmla="*/ 0 h 1655554"/>
              <a:gd name="connsiteX1" fmla="*/ 7956000 w 7956000"/>
              <a:gd name="connsiteY1" fmla="*/ 0 h 1655554"/>
              <a:gd name="connsiteX2" fmla="*/ 7956000 w 7956000"/>
              <a:gd name="connsiteY2" fmla="*/ 1260000 h 1655554"/>
              <a:gd name="connsiteX3" fmla="*/ 4153757 w 7956000"/>
              <a:gd name="connsiteY3" fmla="*/ 1260000 h 1655554"/>
              <a:gd name="connsiteX4" fmla="*/ 4153757 w 7956000"/>
              <a:gd name="connsiteY4" fmla="*/ 1449523 h 1655554"/>
              <a:gd name="connsiteX5" fmla="*/ 4347513 w 7956000"/>
              <a:gd name="connsiteY5" fmla="*/ 1449523 h 1655554"/>
              <a:gd name="connsiteX6" fmla="*/ 3960001 w 7956000"/>
              <a:gd name="connsiteY6" fmla="*/ 1655554 h 1655554"/>
              <a:gd name="connsiteX7" fmla="*/ 3572488 w 7956000"/>
              <a:gd name="connsiteY7" fmla="*/ 1449523 h 1655554"/>
              <a:gd name="connsiteX8" fmla="*/ 3766244 w 7956000"/>
              <a:gd name="connsiteY8" fmla="*/ 1449523 h 1655554"/>
              <a:gd name="connsiteX9" fmla="*/ 3766244 w 7956000"/>
              <a:gd name="connsiteY9" fmla="*/ 1260000 h 1655554"/>
              <a:gd name="connsiteX10" fmla="*/ 0 w 7956000"/>
              <a:gd name="connsiteY10" fmla="*/ 1260000 h 165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56000" h="1655554">
                <a:moveTo>
                  <a:pt x="0" y="0"/>
                </a:moveTo>
                <a:lnTo>
                  <a:pt x="7956000" y="0"/>
                </a:lnTo>
                <a:lnTo>
                  <a:pt x="7956000" y="1260000"/>
                </a:lnTo>
                <a:lnTo>
                  <a:pt x="4153757" y="1260000"/>
                </a:lnTo>
                <a:lnTo>
                  <a:pt x="4153757" y="1449523"/>
                </a:lnTo>
                <a:lnTo>
                  <a:pt x="4347513" y="1449523"/>
                </a:lnTo>
                <a:lnTo>
                  <a:pt x="3960001" y="1655554"/>
                </a:lnTo>
                <a:lnTo>
                  <a:pt x="3572488" y="1449523"/>
                </a:lnTo>
                <a:lnTo>
                  <a:pt x="3766244" y="1449523"/>
                </a:lnTo>
                <a:lnTo>
                  <a:pt x="3766244" y="1260000"/>
                </a:lnTo>
                <a:lnTo>
                  <a:pt x="0" y="1260000"/>
                </a:lnTo>
                <a:close/>
              </a:path>
            </a:pathLst>
          </a:cu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extLst>
              <a:ext uri="{FF2B5EF4-FFF2-40B4-BE49-F238E27FC236}">
                <a16:creationId xmlns:a16="http://schemas.microsoft.com/office/drawing/2014/main" id="{0E405767-74F3-4B16-9D0A-A2E6A903030E}"/>
              </a:ext>
            </a:extLst>
          </p:cNvPr>
          <p:cNvSpPr txBox="1"/>
          <p:nvPr/>
        </p:nvSpPr>
        <p:spPr>
          <a:xfrm>
            <a:off x="186225" y="1566681"/>
            <a:ext cx="1035595" cy="1052515"/>
          </a:xfrm>
          <a:prstGeom prst="rect">
            <a:avLst/>
          </a:prstGeom>
        </p:spPr>
        <p:txBody>
          <a:bodyPr vert="vert270" wrap="square" lIns="0" tIns="0" rIns="0" bIns="0" numCol="1" spcCol="360000" rtlCol="0" anchor="ctr" anchorCtr="0">
            <a:noAutofit/>
          </a:bodyPr>
          <a:lstStyle/>
          <a:p>
            <a:pPr algn="ctr">
              <a:lnSpc>
                <a:spcPct val="110000"/>
              </a:lnSpc>
              <a:tabLst/>
            </a:pPr>
            <a:r>
              <a:rPr lang="en-US" sz="1400" dirty="0">
                <a:solidFill>
                  <a:schemeClr val="bg1"/>
                </a:solidFill>
                <a:latin typeface="Roboto Condensed Light" panose="02000000000000000000" pitchFamily="2" charset="0"/>
                <a:ea typeface="Roboto Condensed Light" panose="02000000000000000000" pitchFamily="2" charset="0"/>
              </a:rPr>
              <a:t>Requirements</a:t>
            </a:r>
            <a:endParaRPr lang="en-CA" sz="1400" dirty="0">
              <a:solidFill>
                <a:schemeClr val="bg1"/>
              </a:solidFill>
              <a:latin typeface="Roboto Condensed Light" panose="02000000000000000000" pitchFamily="2" charset="0"/>
              <a:ea typeface="Roboto Condensed Light" panose="02000000000000000000" pitchFamily="2" charset="0"/>
            </a:endParaRPr>
          </a:p>
        </p:txBody>
      </p:sp>
      <p:sp>
        <p:nvSpPr>
          <p:cNvPr id="57" name="Freeform: Shape 56">
            <a:extLst>
              <a:ext uri="{FF2B5EF4-FFF2-40B4-BE49-F238E27FC236}">
                <a16:creationId xmlns:a16="http://schemas.microsoft.com/office/drawing/2014/main" id="{0EDA743B-87F1-4583-9361-0528F6564D34}"/>
              </a:ext>
            </a:extLst>
          </p:cNvPr>
          <p:cNvSpPr/>
          <p:nvPr/>
        </p:nvSpPr>
        <p:spPr>
          <a:xfrm>
            <a:off x="4179600" y="1578465"/>
            <a:ext cx="3960000" cy="1663900"/>
          </a:xfrm>
          <a:custGeom>
            <a:avLst/>
            <a:gdLst>
              <a:gd name="connsiteX0" fmla="*/ 0 w 3960000"/>
              <a:gd name="connsiteY0" fmla="*/ 0 h 1663900"/>
              <a:gd name="connsiteX1" fmla="*/ 3960000 w 3960000"/>
              <a:gd name="connsiteY1" fmla="*/ 0 h 1663900"/>
              <a:gd name="connsiteX2" fmla="*/ 3960000 w 3960000"/>
              <a:gd name="connsiteY2" fmla="*/ 1260000 h 1663900"/>
              <a:gd name="connsiteX3" fmla="*/ 2168844 w 3960000"/>
              <a:gd name="connsiteY3" fmla="*/ 1260000 h 1663900"/>
              <a:gd name="connsiteX4" fmla="*/ 2168844 w 3960000"/>
              <a:gd name="connsiteY4" fmla="*/ 1461950 h 1663900"/>
              <a:gd name="connsiteX5" fmla="*/ 2357687 w 3960000"/>
              <a:gd name="connsiteY5" fmla="*/ 1461950 h 1663900"/>
              <a:gd name="connsiteX6" fmla="*/ 1980000 w 3960000"/>
              <a:gd name="connsiteY6" fmla="*/ 1663900 h 1663900"/>
              <a:gd name="connsiteX7" fmla="*/ 1602313 w 3960000"/>
              <a:gd name="connsiteY7" fmla="*/ 1461950 h 1663900"/>
              <a:gd name="connsiteX8" fmla="*/ 1791157 w 3960000"/>
              <a:gd name="connsiteY8" fmla="*/ 1461950 h 1663900"/>
              <a:gd name="connsiteX9" fmla="*/ 1791157 w 3960000"/>
              <a:gd name="connsiteY9" fmla="*/ 1260000 h 1663900"/>
              <a:gd name="connsiteX10" fmla="*/ 0 w 3960000"/>
              <a:gd name="connsiteY10" fmla="*/ 1260000 h 166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60000" h="1663900">
                <a:moveTo>
                  <a:pt x="0" y="0"/>
                </a:moveTo>
                <a:lnTo>
                  <a:pt x="3960000" y="0"/>
                </a:lnTo>
                <a:lnTo>
                  <a:pt x="3960000" y="1260000"/>
                </a:lnTo>
                <a:lnTo>
                  <a:pt x="2168844" y="1260000"/>
                </a:lnTo>
                <a:lnTo>
                  <a:pt x="2168844" y="1461950"/>
                </a:lnTo>
                <a:lnTo>
                  <a:pt x="2357687" y="1461950"/>
                </a:lnTo>
                <a:lnTo>
                  <a:pt x="1980000" y="1663900"/>
                </a:lnTo>
                <a:lnTo>
                  <a:pt x="1602313" y="1461950"/>
                </a:lnTo>
                <a:lnTo>
                  <a:pt x="1791157" y="1461950"/>
                </a:lnTo>
                <a:lnTo>
                  <a:pt x="1791157" y="1260000"/>
                </a:lnTo>
                <a:lnTo>
                  <a:pt x="0" y="1260000"/>
                </a:lnTo>
                <a:close/>
              </a:path>
            </a:pathLst>
          </a:custGeom>
          <a:solidFill>
            <a:srgbClr val="1E5E9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8" name="TextBox 57">
            <a:extLst>
              <a:ext uri="{FF2B5EF4-FFF2-40B4-BE49-F238E27FC236}">
                <a16:creationId xmlns:a16="http://schemas.microsoft.com/office/drawing/2014/main" id="{786AE85F-2E1C-4617-BDC8-1798FB797A36}"/>
              </a:ext>
            </a:extLst>
          </p:cNvPr>
          <p:cNvSpPr txBox="1"/>
          <p:nvPr/>
        </p:nvSpPr>
        <p:spPr>
          <a:xfrm>
            <a:off x="4387122" y="1662558"/>
            <a:ext cx="3514199" cy="325231"/>
          </a:xfrm>
          <a:prstGeom prst="rect">
            <a:avLst/>
          </a:prstGeom>
        </p:spPr>
        <p:txBody>
          <a:bodyPr wrap="square" lIns="0" tIns="0" rIns="0" bIns="0" numCol="1" spcCol="360000" rtlCol="0">
            <a:noAutofit/>
          </a:bodyPr>
          <a:lstStyle/>
          <a:p>
            <a:pPr algn="ctr">
              <a:lnSpc>
                <a:spcPct val="110000"/>
              </a:lnSpc>
              <a:tabLst/>
            </a:pPr>
            <a:r>
              <a:rPr lang="en-US" sz="1400" dirty="0">
                <a:solidFill>
                  <a:schemeClr val="bg1">
                    <a:lumMod val="85000"/>
                  </a:schemeClr>
                </a:solidFill>
                <a:latin typeface="Montserrat SemiBold" panose="00000700000000000000" pitchFamily="2" charset="0"/>
                <a:ea typeface="Roboto Condensed Light" panose="02000000000000000000" pitchFamily="2" charset="0"/>
              </a:rPr>
              <a:t>Pressures</a:t>
            </a:r>
            <a:endParaRPr lang="en-CA" sz="1400" dirty="0">
              <a:solidFill>
                <a:schemeClr val="bg1">
                  <a:lumMod val="85000"/>
                </a:schemeClr>
              </a:solidFill>
              <a:latin typeface="Montserrat SemiBold" panose="00000700000000000000" pitchFamily="2" charset="0"/>
              <a:ea typeface="Roboto Condensed Light" panose="02000000000000000000" pitchFamily="2" charset="0"/>
            </a:endParaRPr>
          </a:p>
        </p:txBody>
      </p:sp>
      <p:sp>
        <p:nvSpPr>
          <p:cNvPr id="59" name="Freeform: Shape 58">
            <a:extLst>
              <a:ext uri="{FF2B5EF4-FFF2-40B4-BE49-F238E27FC236}">
                <a16:creationId xmlns:a16="http://schemas.microsoft.com/office/drawing/2014/main" id="{D9AC5F6D-1920-4B55-8EF6-02A43FF03A91}"/>
              </a:ext>
            </a:extLst>
          </p:cNvPr>
          <p:cNvSpPr/>
          <p:nvPr/>
        </p:nvSpPr>
        <p:spPr>
          <a:xfrm>
            <a:off x="186224" y="1578465"/>
            <a:ext cx="3996000" cy="1663900"/>
          </a:xfrm>
          <a:custGeom>
            <a:avLst/>
            <a:gdLst>
              <a:gd name="connsiteX0" fmla="*/ 0 w 3960000"/>
              <a:gd name="connsiteY0" fmla="*/ 0 h 1663900"/>
              <a:gd name="connsiteX1" fmla="*/ 3960000 w 3960000"/>
              <a:gd name="connsiteY1" fmla="*/ 0 h 1663900"/>
              <a:gd name="connsiteX2" fmla="*/ 3960000 w 3960000"/>
              <a:gd name="connsiteY2" fmla="*/ 1260000 h 1663900"/>
              <a:gd name="connsiteX3" fmla="*/ 2168844 w 3960000"/>
              <a:gd name="connsiteY3" fmla="*/ 1260000 h 1663900"/>
              <a:gd name="connsiteX4" fmla="*/ 2168844 w 3960000"/>
              <a:gd name="connsiteY4" fmla="*/ 1461950 h 1663900"/>
              <a:gd name="connsiteX5" fmla="*/ 2357687 w 3960000"/>
              <a:gd name="connsiteY5" fmla="*/ 1461950 h 1663900"/>
              <a:gd name="connsiteX6" fmla="*/ 1980000 w 3960000"/>
              <a:gd name="connsiteY6" fmla="*/ 1663900 h 1663900"/>
              <a:gd name="connsiteX7" fmla="*/ 1602313 w 3960000"/>
              <a:gd name="connsiteY7" fmla="*/ 1461950 h 1663900"/>
              <a:gd name="connsiteX8" fmla="*/ 1791157 w 3960000"/>
              <a:gd name="connsiteY8" fmla="*/ 1461950 h 1663900"/>
              <a:gd name="connsiteX9" fmla="*/ 1791157 w 3960000"/>
              <a:gd name="connsiteY9" fmla="*/ 1260000 h 1663900"/>
              <a:gd name="connsiteX10" fmla="*/ 0 w 3960000"/>
              <a:gd name="connsiteY10" fmla="*/ 1260000 h 166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60000" h="1663900">
                <a:moveTo>
                  <a:pt x="0" y="0"/>
                </a:moveTo>
                <a:lnTo>
                  <a:pt x="3960000" y="0"/>
                </a:lnTo>
                <a:lnTo>
                  <a:pt x="3960000" y="1260000"/>
                </a:lnTo>
                <a:lnTo>
                  <a:pt x="2168844" y="1260000"/>
                </a:lnTo>
                <a:lnTo>
                  <a:pt x="2168844" y="1461950"/>
                </a:lnTo>
                <a:lnTo>
                  <a:pt x="2357687" y="1461950"/>
                </a:lnTo>
                <a:lnTo>
                  <a:pt x="1980000" y="1663900"/>
                </a:lnTo>
                <a:lnTo>
                  <a:pt x="1602313" y="1461950"/>
                </a:lnTo>
                <a:lnTo>
                  <a:pt x="1791157" y="1461950"/>
                </a:lnTo>
                <a:lnTo>
                  <a:pt x="1791157" y="1260000"/>
                </a:lnTo>
                <a:lnTo>
                  <a:pt x="0" y="1260000"/>
                </a:lnTo>
                <a:close/>
              </a:path>
            </a:pathLst>
          </a:custGeom>
          <a:solidFill>
            <a:srgbClr val="16476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a:t>
            </a:r>
          </a:p>
        </p:txBody>
      </p:sp>
      <p:sp>
        <p:nvSpPr>
          <p:cNvPr id="60" name="TextBox 59">
            <a:extLst>
              <a:ext uri="{FF2B5EF4-FFF2-40B4-BE49-F238E27FC236}">
                <a16:creationId xmlns:a16="http://schemas.microsoft.com/office/drawing/2014/main" id="{FD613793-4D88-4966-9E74-731F84019A91}"/>
              </a:ext>
            </a:extLst>
          </p:cNvPr>
          <p:cNvSpPr txBox="1"/>
          <p:nvPr/>
        </p:nvSpPr>
        <p:spPr>
          <a:xfrm>
            <a:off x="2408691" y="2931562"/>
            <a:ext cx="3514199" cy="325231"/>
          </a:xfrm>
          <a:prstGeom prst="rect">
            <a:avLst/>
          </a:prstGeom>
        </p:spPr>
        <p:txBody>
          <a:bodyPr wrap="square" lIns="0" tIns="0" rIns="0" bIns="0" numCol="1" spcCol="360000" rtlCol="0">
            <a:noAutofit/>
          </a:bodyPr>
          <a:lstStyle/>
          <a:p>
            <a:pPr algn="ctr">
              <a:lnSpc>
                <a:spcPct val="110000"/>
              </a:lnSpc>
              <a:tabLst/>
            </a:pPr>
            <a:r>
              <a:rPr lang="en-US" sz="1400" dirty="0">
                <a:solidFill>
                  <a:schemeClr val="bg1">
                    <a:lumMod val="85000"/>
                  </a:schemeClr>
                </a:solidFill>
                <a:latin typeface="Montserrat SemiBold" panose="00000700000000000000" pitchFamily="2" charset="0"/>
                <a:ea typeface="Roboto Condensed Light" panose="02000000000000000000" pitchFamily="2" charset="0"/>
              </a:rPr>
              <a:t>Security Target State</a:t>
            </a:r>
            <a:endParaRPr lang="en-CA" sz="1400" dirty="0">
              <a:solidFill>
                <a:schemeClr val="bg1">
                  <a:lumMod val="85000"/>
                </a:schemeClr>
              </a:solidFill>
              <a:latin typeface="Montserrat SemiBold" panose="00000700000000000000" pitchFamily="2" charset="0"/>
              <a:ea typeface="Roboto Condensed Light" panose="02000000000000000000" pitchFamily="2" charset="0"/>
            </a:endParaRPr>
          </a:p>
        </p:txBody>
      </p:sp>
      <p:sp>
        <p:nvSpPr>
          <p:cNvPr id="61" name="TextBox 60">
            <a:extLst>
              <a:ext uri="{FF2B5EF4-FFF2-40B4-BE49-F238E27FC236}">
                <a16:creationId xmlns:a16="http://schemas.microsoft.com/office/drawing/2014/main" id="{D254E844-67EA-4912-8AC2-9DC2C3D0AAE9}"/>
              </a:ext>
            </a:extLst>
          </p:cNvPr>
          <p:cNvSpPr txBox="1"/>
          <p:nvPr/>
        </p:nvSpPr>
        <p:spPr>
          <a:xfrm>
            <a:off x="2436122" y="4972877"/>
            <a:ext cx="3514199" cy="325231"/>
          </a:xfrm>
          <a:prstGeom prst="rect">
            <a:avLst/>
          </a:prstGeom>
        </p:spPr>
        <p:txBody>
          <a:bodyPr wrap="square" lIns="0" tIns="0" rIns="0" bIns="0" numCol="1" spcCol="360000" rtlCol="0">
            <a:noAutofit/>
          </a:bodyPr>
          <a:lstStyle/>
          <a:p>
            <a:pPr algn="ctr">
              <a:lnSpc>
                <a:spcPct val="110000"/>
              </a:lnSpc>
              <a:tabLst/>
            </a:pPr>
            <a:r>
              <a:rPr lang="en-US" sz="1400" dirty="0">
                <a:solidFill>
                  <a:srgbClr val="4A4A4A"/>
                </a:solidFill>
                <a:latin typeface="Montserrat SemiBold" panose="00000700000000000000" pitchFamily="2" charset="0"/>
                <a:ea typeface="Roboto Condensed Light" panose="02000000000000000000" pitchFamily="2" charset="0"/>
              </a:rPr>
              <a:t>Security Current State</a:t>
            </a:r>
            <a:endParaRPr lang="en-CA" sz="1400" dirty="0">
              <a:solidFill>
                <a:srgbClr val="4A4A4A"/>
              </a:solidFill>
              <a:latin typeface="Montserrat SemiBold" panose="00000700000000000000" pitchFamily="2" charset="0"/>
              <a:ea typeface="Roboto Condensed Light" panose="02000000000000000000" pitchFamily="2" charset="0"/>
            </a:endParaRPr>
          </a:p>
        </p:txBody>
      </p:sp>
      <p:sp>
        <p:nvSpPr>
          <p:cNvPr id="62" name="TextBox 61">
            <a:extLst>
              <a:ext uri="{FF2B5EF4-FFF2-40B4-BE49-F238E27FC236}">
                <a16:creationId xmlns:a16="http://schemas.microsoft.com/office/drawing/2014/main" id="{993B6E1C-5726-49F6-BD39-59F86D3EF977}"/>
              </a:ext>
            </a:extLst>
          </p:cNvPr>
          <p:cNvSpPr txBox="1"/>
          <p:nvPr/>
        </p:nvSpPr>
        <p:spPr>
          <a:xfrm>
            <a:off x="2365918" y="6239431"/>
            <a:ext cx="3514199" cy="325231"/>
          </a:xfrm>
          <a:prstGeom prst="rect">
            <a:avLst/>
          </a:prstGeom>
        </p:spPr>
        <p:txBody>
          <a:bodyPr wrap="square" lIns="0" tIns="0" rIns="0" bIns="0" numCol="1" spcCol="360000" rtlCol="0">
            <a:noAutofit/>
          </a:bodyPr>
          <a:lstStyle/>
          <a:p>
            <a:pPr algn="ctr">
              <a:lnSpc>
                <a:spcPct val="110000"/>
              </a:lnSpc>
              <a:tabLst/>
            </a:pPr>
            <a:r>
              <a:rPr lang="en-US" sz="1400" dirty="0">
                <a:solidFill>
                  <a:srgbClr val="4B5258"/>
                </a:solidFill>
                <a:latin typeface="Montserrat SemiBold" panose="00000700000000000000" pitchFamily="2" charset="0"/>
                <a:ea typeface="Roboto Condensed Light" panose="02000000000000000000" pitchFamily="2" charset="0"/>
              </a:rPr>
              <a:t>Information Security Roadmap</a:t>
            </a:r>
            <a:endParaRPr lang="en-CA" sz="1400" dirty="0">
              <a:solidFill>
                <a:srgbClr val="4B5258"/>
              </a:solidFill>
              <a:latin typeface="Montserrat SemiBold" panose="00000700000000000000" pitchFamily="2" charset="0"/>
              <a:ea typeface="Roboto Condensed Light" panose="02000000000000000000" pitchFamily="2" charset="0"/>
            </a:endParaRPr>
          </a:p>
        </p:txBody>
      </p:sp>
      <p:sp>
        <p:nvSpPr>
          <p:cNvPr id="63" name="Rectangle 62">
            <a:extLst>
              <a:ext uri="{FF2B5EF4-FFF2-40B4-BE49-F238E27FC236}">
                <a16:creationId xmlns:a16="http://schemas.microsoft.com/office/drawing/2014/main" id="{215360E2-F480-440D-9687-3AC89AEC07C1}"/>
              </a:ext>
            </a:extLst>
          </p:cNvPr>
          <p:cNvSpPr/>
          <p:nvPr/>
        </p:nvSpPr>
        <p:spPr>
          <a:xfrm flipH="1">
            <a:off x="390146" y="2046465"/>
            <a:ext cx="1080000" cy="540000"/>
          </a:xfrm>
          <a:prstGeom prst="rect">
            <a:avLst/>
          </a:prstGeom>
          <a:solidFill>
            <a:srgbClr val="C9C9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dirty="0">
                <a:solidFill>
                  <a:schemeClr val="tx1">
                    <a:lumMod val="50000"/>
                  </a:schemeClr>
                </a:solidFill>
                <a:latin typeface="Exo Light" panose="02000303000000000000" pitchFamily="2" charset="0"/>
                <a:ea typeface="Roboto Light" panose="02000000000000000000" pitchFamily="2" charset="0"/>
              </a:rPr>
              <a:t>Enterprise Goals</a:t>
            </a:r>
          </a:p>
        </p:txBody>
      </p:sp>
      <p:sp>
        <p:nvSpPr>
          <p:cNvPr id="64" name="Rectangle 63">
            <a:extLst>
              <a:ext uri="{FF2B5EF4-FFF2-40B4-BE49-F238E27FC236}">
                <a16:creationId xmlns:a16="http://schemas.microsoft.com/office/drawing/2014/main" id="{CA33249A-4958-432D-8866-1E981B56C59E}"/>
              </a:ext>
            </a:extLst>
          </p:cNvPr>
          <p:cNvSpPr/>
          <p:nvPr/>
        </p:nvSpPr>
        <p:spPr>
          <a:xfrm flipH="1">
            <a:off x="1623937" y="2046465"/>
            <a:ext cx="1080000" cy="540000"/>
          </a:xfrm>
          <a:prstGeom prst="rect">
            <a:avLst/>
          </a:prstGeom>
          <a:solidFill>
            <a:srgbClr val="C9C9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dirty="0">
                <a:solidFill>
                  <a:schemeClr val="tx1">
                    <a:lumMod val="50000"/>
                  </a:schemeClr>
                </a:solidFill>
                <a:latin typeface="Exo Light" panose="02000303000000000000" pitchFamily="2" charset="0"/>
                <a:ea typeface="Roboto Light" panose="02000000000000000000" pitchFamily="2" charset="0"/>
              </a:rPr>
              <a:t>Compliance Obligations</a:t>
            </a:r>
          </a:p>
        </p:txBody>
      </p:sp>
      <p:sp>
        <p:nvSpPr>
          <p:cNvPr id="65" name="Rectangle 64">
            <a:extLst>
              <a:ext uri="{FF2B5EF4-FFF2-40B4-BE49-F238E27FC236}">
                <a16:creationId xmlns:a16="http://schemas.microsoft.com/office/drawing/2014/main" id="{3BB64E15-39E6-4BFF-9F38-E60A24A0EE36}"/>
              </a:ext>
            </a:extLst>
          </p:cNvPr>
          <p:cNvSpPr/>
          <p:nvPr/>
        </p:nvSpPr>
        <p:spPr>
          <a:xfrm flipH="1">
            <a:off x="2850224" y="2046465"/>
            <a:ext cx="1080000" cy="540000"/>
          </a:xfrm>
          <a:prstGeom prst="rect">
            <a:avLst/>
          </a:prstGeom>
          <a:solidFill>
            <a:srgbClr val="C9C9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dirty="0">
                <a:solidFill>
                  <a:schemeClr val="tx1">
                    <a:lumMod val="50000"/>
                  </a:schemeClr>
                </a:solidFill>
                <a:latin typeface="Exo Light" panose="02000303000000000000" pitchFamily="2" charset="0"/>
                <a:ea typeface="Roboto Light" panose="02000000000000000000" pitchFamily="2" charset="0"/>
              </a:rPr>
              <a:t>Scope &amp; Boundaries</a:t>
            </a:r>
          </a:p>
        </p:txBody>
      </p:sp>
      <p:sp>
        <p:nvSpPr>
          <p:cNvPr id="66" name="TextBox 65">
            <a:extLst>
              <a:ext uri="{FF2B5EF4-FFF2-40B4-BE49-F238E27FC236}">
                <a16:creationId xmlns:a16="http://schemas.microsoft.com/office/drawing/2014/main" id="{40470A49-21DF-40D5-A177-815890C96FB4}"/>
              </a:ext>
            </a:extLst>
          </p:cNvPr>
          <p:cNvSpPr txBox="1"/>
          <p:nvPr/>
        </p:nvSpPr>
        <p:spPr>
          <a:xfrm>
            <a:off x="409123" y="1657134"/>
            <a:ext cx="3514199" cy="325231"/>
          </a:xfrm>
          <a:prstGeom prst="rect">
            <a:avLst/>
          </a:prstGeom>
        </p:spPr>
        <p:txBody>
          <a:bodyPr wrap="square" lIns="0" tIns="0" rIns="0" bIns="0" numCol="1" spcCol="360000" rtlCol="0">
            <a:noAutofit/>
          </a:bodyPr>
          <a:lstStyle/>
          <a:p>
            <a:pPr algn="ctr">
              <a:lnSpc>
                <a:spcPct val="110000"/>
              </a:lnSpc>
              <a:tabLst/>
            </a:pPr>
            <a:r>
              <a:rPr lang="en-US" sz="1400" dirty="0">
                <a:solidFill>
                  <a:schemeClr val="bg1">
                    <a:lumMod val="85000"/>
                  </a:schemeClr>
                </a:solidFill>
                <a:latin typeface="Montserrat SemiBold" panose="00000700000000000000" pitchFamily="2" charset="0"/>
                <a:ea typeface="Roboto Condensed Light" panose="02000000000000000000" pitchFamily="2" charset="0"/>
              </a:rPr>
              <a:t>Business Context</a:t>
            </a:r>
            <a:endParaRPr lang="en-CA" sz="1400" dirty="0">
              <a:solidFill>
                <a:schemeClr val="bg1">
                  <a:lumMod val="85000"/>
                </a:schemeClr>
              </a:solidFill>
              <a:latin typeface="Montserrat SemiBold" panose="00000700000000000000" pitchFamily="2" charset="0"/>
              <a:ea typeface="Roboto Condensed Light" panose="02000000000000000000" pitchFamily="2" charset="0"/>
            </a:endParaRPr>
          </a:p>
        </p:txBody>
      </p:sp>
      <p:sp>
        <p:nvSpPr>
          <p:cNvPr id="67" name="Rectangle 66">
            <a:extLst>
              <a:ext uri="{FF2B5EF4-FFF2-40B4-BE49-F238E27FC236}">
                <a16:creationId xmlns:a16="http://schemas.microsoft.com/office/drawing/2014/main" id="{AB5FCB3E-5272-44CE-968C-C7ABA76CC8C9}"/>
              </a:ext>
            </a:extLst>
          </p:cNvPr>
          <p:cNvSpPr/>
          <p:nvPr/>
        </p:nvSpPr>
        <p:spPr>
          <a:xfrm flipH="1">
            <a:off x="4387122" y="2048371"/>
            <a:ext cx="1080000" cy="540000"/>
          </a:xfrm>
          <a:prstGeom prst="rect">
            <a:avLst/>
          </a:prstGeom>
          <a:solidFill>
            <a:srgbClr val="C9C9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dirty="0">
                <a:solidFill>
                  <a:schemeClr val="tx1">
                    <a:lumMod val="50000"/>
                  </a:schemeClr>
                </a:solidFill>
                <a:latin typeface="Exo Light" panose="02000303000000000000" pitchFamily="2" charset="0"/>
                <a:ea typeface="Roboto Light" panose="02000000000000000000" pitchFamily="2" charset="0"/>
              </a:rPr>
              <a:t>Security Risks</a:t>
            </a:r>
          </a:p>
        </p:txBody>
      </p:sp>
      <p:sp>
        <p:nvSpPr>
          <p:cNvPr id="68" name="Rectangle 67">
            <a:extLst>
              <a:ext uri="{FF2B5EF4-FFF2-40B4-BE49-F238E27FC236}">
                <a16:creationId xmlns:a16="http://schemas.microsoft.com/office/drawing/2014/main" id="{10DA50B6-8529-4F24-BBEA-292B0722884A}"/>
              </a:ext>
            </a:extLst>
          </p:cNvPr>
          <p:cNvSpPr/>
          <p:nvPr/>
        </p:nvSpPr>
        <p:spPr>
          <a:xfrm flipH="1">
            <a:off x="5620913" y="2048371"/>
            <a:ext cx="1080000" cy="540000"/>
          </a:xfrm>
          <a:prstGeom prst="rect">
            <a:avLst/>
          </a:prstGeom>
          <a:solidFill>
            <a:srgbClr val="C9C9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dirty="0">
                <a:solidFill>
                  <a:schemeClr val="tx1">
                    <a:lumMod val="50000"/>
                  </a:schemeClr>
                </a:solidFill>
                <a:latin typeface="Exo Light" panose="02000303000000000000" pitchFamily="2" charset="0"/>
                <a:ea typeface="Roboto Light" panose="02000000000000000000" pitchFamily="2" charset="0"/>
              </a:rPr>
              <a:t>Risk Tolerance</a:t>
            </a:r>
          </a:p>
        </p:txBody>
      </p:sp>
      <p:sp>
        <p:nvSpPr>
          <p:cNvPr id="69" name="Rectangle 68">
            <a:extLst>
              <a:ext uri="{FF2B5EF4-FFF2-40B4-BE49-F238E27FC236}">
                <a16:creationId xmlns:a16="http://schemas.microsoft.com/office/drawing/2014/main" id="{B5F05006-876B-418F-9E04-BBF47418DB92}"/>
              </a:ext>
            </a:extLst>
          </p:cNvPr>
          <p:cNvSpPr/>
          <p:nvPr/>
        </p:nvSpPr>
        <p:spPr>
          <a:xfrm flipH="1">
            <a:off x="6847200" y="2048371"/>
            <a:ext cx="1080000" cy="540000"/>
          </a:xfrm>
          <a:prstGeom prst="rect">
            <a:avLst/>
          </a:prstGeom>
          <a:solidFill>
            <a:srgbClr val="C9C9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dirty="0">
                <a:solidFill>
                  <a:schemeClr val="tx1">
                    <a:lumMod val="50000"/>
                  </a:schemeClr>
                </a:solidFill>
                <a:latin typeface="Exo Light" panose="02000303000000000000" pitchFamily="2" charset="0"/>
                <a:ea typeface="Roboto Light" panose="02000000000000000000" pitchFamily="2" charset="0"/>
              </a:rPr>
              <a:t>Stakeholder Expectations</a:t>
            </a:r>
          </a:p>
        </p:txBody>
      </p:sp>
      <p:sp>
        <p:nvSpPr>
          <p:cNvPr id="70" name="Rectangle 69">
            <a:extLst>
              <a:ext uri="{FF2B5EF4-FFF2-40B4-BE49-F238E27FC236}">
                <a16:creationId xmlns:a16="http://schemas.microsoft.com/office/drawing/2014/main" id="{02D46712-F2F6-4A7E-AAF5-AABB4D2938F7}"/>
              </a:ext>
            </a:extLst>
          </p:cNvPr>
          <p:cNvSpPr/>
          <p:nvPr/>
        </p:nvSpPr>
        <p:spPr>
          <a:xfrm flipH="1">
            <a:off x="2355751" y="3352449"/>
            <a:ext cx="1080000" cy="540000"/>
          </a:xfrm>
          <a:prstGeom prst="rect">
            <a:avLst/>
          </a:prstGeom>
          <a:solidFill>
            <a:srgbClr val="C9C9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dirty="0">
                <a:solidFill>
                  <a:schemeClr val="tx1">
                    <a:lumMod val="50000"/>
                  </a:schemeClr>
                </a:solidFill>
                <a:latin typeface="Exo Light" panose="02000303000000000000" pitchFamily="2" charset="0"/>
                <a:ea typeface="Roboto Light" panose="02000000000000000000" pitchFamily="2" charset="0"/>
              </a:rPr>
              <a:t>Security Alignment Goals</a:t>
            </a:r>
          </a:p>
        </p:txBody>
      </p:sp>
      <p:sp>
        <p:nvSpPr>
          <p:cNvPr id="71" name="Rectangle 70">
            <a:extLst>
              <a:ext uri="{FF2B5EF4-FFF2-40B4-BE49-F238E27FC236}">
                <a16:creationId xmlns:a16="http://schemas.microsoft.com/office/drawing/2014/main" id="{A4AB77D7-16C9-4986-9E77-3574B3CD8DD7}"/>
              </a:ext>
            </a:extLst>
          </p:cNvPr>
          <p:cNvSpPr/>
          <p:nvPr/>
        </p:nvSpPr>
        <p:spPr>
          <a:xfrm flipH="1">
            <a:off x="3589542" y="3352449"/>
            <a:ext cx="1080000" cy="540000"/>
          </a:xfrm>
          <a:prstGeom prst="rect">
            <a:avLst/>
          </a:prstGeom>
          <a:solidFill>
            <a:srgbClr val="C9C9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dirty="0">
                <a:solidFill>
                  <a:schemeClr val="tx1">
                    <a:lumMod val="50000"/>
                  </a:schemeClr>
                </a:solidFill>
                <a:latin typeface="Exo Light" panose="02000303000000000000" pitchFamily="2" charset="0"/>
                <a:ea typeface="Roboto Light" panose="02000000000000000000" pitchFamily="2" charset="0"/>
              </a:rPr>
              <a:t>Target Maturity</a:t>
            </a:r>
          </a:p>
        </p:txBody>
      </p:sp>
      <p:sp>
        <p:nvSpPr>
          <p:cNvPr id="72" name="Rectangle 71">
            <a:extLst>
              <a:ext uri="{FF2B5EF4-FFF2-40B4-BE49-F238E27FC236}">
                <a16:creationId xmlns:a16="http://schemas.microsoft.com/office/drawing/2014/main" id="{22419393-3C60-473C-9705-3E8F36AF9F5D}"/>
              </a:ext>
            </a:extLst>
          </p:cNvPr>
          <p:cNvSpPr/>
          <p:nvPr/>
        </p:nvSpPr>
        <p:spPr>
          <a:xfrm flipH="1">
            <a:off x="4815829" y="3352449"/>
            <a:ext cx="1080000" cy="540000"/>
          </a:xfrm>
          <a:prstGeom prst="rect">
            <a:avLst/>
          </a:prstGeom>
          <a:solidFill>
            <a:srgbClr val="C9C9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dirty="0">
                <a:solidFill>
                  <a:schemeClr val="tx1">
                    <a:lumMod val="50000"/>
                  </a:schemeClr>
                </a:solidFill>
                <a:latin typeface="Exo Light" panose="02000303000000000000" pitchFamily="2" charset="0"/>
                <a:ea typeface="Roboto Light" panose="02000000000000000000" pitchFamily="2" charset="0"/>
              </a:rPr>
              <a:t>Time Frame</a:t>
            </a:r>
          </a:p>
        </p:txBody>
      </p:sp>
      <p:sp>
        <p:nvSpPr>
          <p:cNvPr id="73" name="Rectangle 72">
            <a:extLst>
              <a:ext uri="{FF2B5EF4-FFF2-40B4-BE49-F238E27FC236}">
                <a16:creationId xmlns:a16="http://schemas.microsoft.com/office/drawing/2014/main" id="{8CFD53DB-FB8E-4F48-A3E1-0BA07868BC67}"/>
              </a:ext>
            </a:extLst>
          </p:cNvPr>
          <p:cNvSpPr/>
          <p:nvPr/>
        </p:nvSpPr>
        <p:spPr>
          <a:xfrm flipH="1">
            <a:off x="2352778" y="4310647"/>
            <a:ext cx="1080000" cy="540000"/>
          </a:xfrm>
          <a:prstGeom prst="rect">
            <a:avLst/>
          </a:prstGeom>
          <a:solidFill>
            <a:srgbClr val="C9C9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dirty="0">
                <a:solidFill>
                  <a:schemeClr val="tx1">
                    <a:lumMod val="50000"/>
                  </a:schemeClr>
                </a:solidFill>
                <a:latin typeface="Exo Light" panose="02000303000000000000" pitchFamily="2" charset="0"/>
                <a:ea typeface="Roboto Light" panose="02000000000000000000" pitchFamily="2" charset="0"/>
              </a:rPr>
              <a:t>Current State Assessment</a:t>
            </a:r>
          </a:p>
        </p:txBody>
      </p:sp>
      <p:sp>
        <p:nvSpPr>
          <p:cNvPr id="74" name="Rectangle 73">
            <a:extLst>
              <a:ext uri="{FF2B5EF4-FFF2-40B4-BE49-F238E27FC236}">
                <a16:creationId xmlns:a16="http://schemas.microsoft.com/office/drawing/2014/main" id="{F6D372FB-3399-48F5-A27F-2AAEEA82883A}"/>
              </a:ext>
            </a:extLst>
          </p:cNvPr>
          <p:cNvSpPr/>
          <p:nvPr/>
        </p:nvSpPr>
        <p:spPr>
          <a:xfrm flipH="1">
            <a:off x="4818221" y="4296475"/>
            <a:ext cx="1080000" cy="540000"/>
          </a:xfrm>
          <a:prstGeom prst="rect">
            <a:avLst/>
          </a:prstGeom>
          <a:solidFill>
            <a:srgbClr val="C9C9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dirty="0">
                <a:solidFill>
                  <a:schemeClr val="tx1">
                    <a:lumMod val="50000"/>
                  </a:schemeClr>
                </a:solidFill>
                <a:latin typeface="Exo Light" panose="02000303000000000000" pitchFamily="2" charset="0"/>
                <a:ea typeface="Roboto Light" panose="02000000000000000000" pitchFamily="2" charset="0"/>
              </a:rPr>
              <a:t>Gap Analysis</a:t>
            </a:r>
          </a:p>
        </p:txBody>
      </p:sp>
      <p:sp>
        <p:nvSpPr>
          <p:cNvPr id="75" name="Rectangle 74">
            <a:extLst>
              <a:ext uri="{FF2B5EF4-FFF2-40B4-BE49-F238E27FC236}">
                <a16:creationId xmlns:a16="http://schemas.microsoft.com/office/drawing/2014/main" id="{B6F151D6-D4AB-43D0-99D4-8E0F4597F560}"/>
              </a:ext>
            </a:extLst>
          </p:cNvPr>
          <p:cNvSpPr/>
          <p:nvPr/>
        </p:nvSpPr>
        <p:spPr>
          <a:xfrm flipH="1">
            <a:off x="390146" y="3223477"/>
            <a:ext cx="1080000" cy="1749399"/>
          </a:xfrm>
          <a:prstGeom prst="rect">
            <a:avLst/>
          </a:prstGeom>
          <a:solidFill>
            <a:srgbClr val="C9C9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dirty="0">
                <a:solidFill>
                  <a:schemeClr val="tx1">
                    <a:lumMod val="50000"/>
                  </a:schemeClr>
                </a:solidFill>
                <a:latin typeface="Exo Light" panose="02000303000000000000" pitchFamily="2" charset="0"/>
                <a:ea typeface="Roboto Light" panose="02000000000000000000" pitchFamily="2" charset="0"/>
              </a:rPr>
              <a:t>Maturity Model</a:t>
            </a:r>
          </a:p>
        </p:txBody>
      </p:sp>
      <p:sp>
        <p:nvSpPr>
          <p:cNvPr id="76" name="Rectangle 75">
            <a:extLst>
              <a:ext uri="{FF2B5EF4-FFF2-40B4-BE49-F238E27FC236}">
                <a16:creationId xmlns:a16="http://schemas.microsoft.com/office/drawing/2014/main" id="{7BC80F41-2BC9-426E-805D-22D5CA5BA497}"/>
              </a:ext>
            </a:extLst>
          </p:cNvPr>
          <p:cNvSpPr/>
          <p:nvPr/>
        </p:nvSpPr>
        <p:spPr>
          <a:xfrm flipH="1">
            <a:off x="6796501" y="3196064"/>
            <a:ext cx="1080000" cy="1749399"/>
          </a:xfrm>
          <a:prstGeom prst="rect">
            <a:avLst/>
          </a:prstGeom>
          <a:solidFill>
            <a:srgbClr val="C9C9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dirty="0">
                <a:solidFill>
                  <a:schemeClr val="tx1">
                    <a:lumMod val="50000"/>
                  </a:schemeClr>
                </a:solidFill>
                <a:latin typeface="Exo Light" panose="02000303000000000000" pitchFamily="2" charset="0"/>
                <a:ea typeface="Roboto Light" panose="02000000000000000000" pitchFamily="2" charset="0"/>
              </a:rPr>
              <a:t>Security Framework</a:t>
            </a:r>
          </a:p>
        </p:txBody>
      </p:sp>
      <p:sp>
        <p:nvSpPr>
          <p:cNvPr id="77" name="Rectangle 76">
            <a:extLst>
              <a:ext uri="{FF2B5EF4-FFF2-40B4-BE49-F238E27FC236}">
                <a16:creationId xmlns:a16="http://schemas.microsoft.com/office/drawing/2014/main" id="{B94D0FD0-1367-4FB2-AAC3-8398E2CBE45B}"/>
              </a:ext>
            </a:extLst>
          </p:cNvPr>
          <p:cNvSpPr/>
          <p:nvPr/>
        </p:nvSpPr>
        <p:spPr>
          <a:xfrm flipH="1">
            <a:off x="1034193" y="5560027"/>
            <a:ext cx="1080000" cy="540000"/>
          </a:xfrm>
          <a:prstGeom prst="rect">
            <a:avLst/>
          </a:prstGeom>
          <a:solidFill>
            <a:srgbClr val="C9C9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dirty="0">
                <a:solidFill>
                  <a:schemeClr val="tx1">
                    <a:lumMod val="50000"/>
                  </a:schemeClr>
                </a:solidFill>
                <a:latin typeface="Exo Light" panose="02000303000000000000" pitchFamily="2" charset="0"/>
                <a:ea typeface="Roboto Light" panose="02000000000000000000" pitchFamily="2" charset="0"/>
              </a:rPr>
              <a:t>Initiative List</a:t>
            </a:r>
          </a:p>
        </p:txBody>
      </p:sp>
      <p:sp>
        <p:nvSpPr>
          <p:cNvPr id="78" name="Rectangle 77">
            <a:extLst>
              <a:ext uri="{FF2B5EF4-FFF2-40B4-BE49-F238E27FC236}">
                <a16:creationId xmlns:a16="http://schemas.microsoft.com/office/drawing/2014/main" id="{1814B5B8-EAEB-457C-BAB5-BDB4E00D27C4}"/>
              </a:ext>
            </a:extLst>
          </p:cNvPr>
          <p:cNvSpPr/>
          <p:nvPr/>
        </p:nvSpPr>
        <p:spPr>
          <a:xfrm flipH="1">
            <a:off x="2267984" y="5560027"/>
            <a:ext cx="1080000" cy="540000"/>
          </a:xfrm>
          <a:prstGeom prst="rect">
            <a:avLst/>
          </a:prstGeom>
          <a:solidFill>
            <a:srgbClr val="C9C9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dirty="0">
                <a:solidFill>
                  <a:schemeClr val="tx1">
                    <a:lumMod val="50000"/>
                  </a:schemeClr>
                </a:solidFill>
                <a:latin typeface="Exo Light" panose="02000303000000000000" pitchFamily="2" charset="0"/>
                <a:ea typeface="Roboto Light" panose="02000000000000000000" pitchFamily="2" charset="0"/>
              </a:rPr>
              <a:t>Task List</a:t>
            </a:r>
          </a:p>
        </p:txBody>
      </p:sp>
      <p:sp>
        <p:nvSpPr>
          <p:cNvPr id="79" name="Rectangle 78">
            <a:extLst>
              <a:ext uri="{FF2B5EF4-FFF2-40B4-BE49-F238E27FC236}">
                <a16:creationId xmlns:a16="http://schemas.microsoft.com/office/drawing/2014/main" id="{41902D14-80ED-40CF-8BE2-0643258B51CA}"/>
              </a:ext>
            </a:extLst>
          </p:cNvPr>
          <p:cNvSpPr/>
          <p:nvPr/>
        </p:nvSpPr>
        <p:spPr>
          <a:xfrm flipH="1">
            <a:off x="4927122" y="5560027"/>
            <a:ext cx="1080000" cy="540000"/>
          </a:xfrm>
          <a:prstGeom prst="rect">
            <a:avLst/>
          </a:prstGeom>
          <a:solidFill>
            <a:srgbClr val="C9C9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dirty="0">
                <a:solidFill>
                  <a:schemeClr val="tx1">
                    <a:lumMod val="50000"/>
                  </a:schemeClr>
                </a:solidFill>
                <a:latin typeface="Exo Light" panose="02000303000000000000" pitchFamily="2" charset="0"/>
                <a:ea typeface="Roboto Light" panose="02000000000000000000" pitchFamily="2" charset="0"/>
              </a:rPr>
              <a:t>Prioritization Methodology</a:t>
            </a:r>
          </a:p>
        </p:txBody>
      </p:sp>
      <p:sp>
        <p:nvSpPr>
          <p:cNvPr id="80" name="Rectangle 79">
            <a:extLst>
              <a:ext uri="{FF2B5EF4-FFF2-40B4-BE49-F238E27FC236}">
                <a16:creationId xmlns:a16="http://schemas.microsoft.com/office/drawing/2014/main" id="{6D174C76-EFC0-4BB4-B81E-D4F5C06CD5C4}"/>
              </a:ext>
            </a:extLst>
          </p:cNvPr>
          <p:cNvSpPr/>
          <p:nvPr/>
        </p:nvSpPr>
        <p:spPr>
          <a:xfrm flipH="1">
            <a:off x="6160913" y="5560027"/>
            <a:ext cx="1080000" cy="540000"/>
          </a:xfrm>
          <a:prstGeom prst="rect">
            <a:avLst/>
          </a:prstGeom>
          <a:solidFill>
            <a:srgbClr val="C9C9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dirty="0">
                <a:solidFill>
                  <a:schemeClr val="tx1">
                    <a:lumMod val="50000"/>
                  </a:schemeClr>
                </a:solidFill>
                <a:latin typeface="Exo Light" panose="02000303000000000000" pitchFamily="2" charset="0"/>
                <a:ea typeface="Roboto Light" panose="02000000000000000000" pitchFamily="2" charset="0"/>
              </a:rPr>
              <a:t>Gantt Chart</a:t>
            </a:r>
          </a:p>
        </p:txBody>
      </p:sp>
    </p:spTree>
    <p:extLst>
      <p:ext uri="{BB962C8B-B14F-4D97-AF65-F5344CB8AC3E}">
        <p14:creationId xmlns:p14="http://schemas.microsoft.com/office/powerpoint/2010/main" val="1706655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7D1AD52-AB5C-2240-88DB-C3B03CE6B282}"/>
              </a:ext>
            </a:extLst>
          </p:cNvPr>
          <p:cNvSpPr/>
          <p:nvPr/>
        </p:nvSpPr>
        <p:spPr>
          <a:xfrm>
            <a:off x="0" y="0"/>
            <a:ext cx="12193588" cy="1328738"/>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E5E92"/>
              </a:solidFill>
            </a:endParaRPr>
          </a:p>
        </p:txBody>
      </p:sp>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265612" y="167249"/>
            <a:ext cx="11622382" cy="1130188"/>
          </a:xfrm>
        </p:spPr>
        <p:txBody>
          <a:bodyPr/>
          <a:lstStyle/>
          <a:p>
            <a:r>
              <a:rPr lang="en-US" dirty="0">
                <a:solidFill>
                  <a:schemeClr val="bg1"/>
                </a:solidFill>
              </a:rPr>
              <a:t>Info-Tech’s best-of-breed security framework</a:t>
            </a:r>
          </a:p>
        </p:txBody>
      </p:sp>
      <p:pic>
        <p:nvPicPr>
          <p:cNvPr id="32" name="Picture 31">
            <a:extLst>
              <a:ext uri="{FF2B5EF4-FFF2-40B4-BE49-F238E27FC236}">
                <a16:creationId xmlns:a16="http://schemas.microsoft.com/office/drawing/2014/main" id="{115A26E9-0982-424C-9F67-7784EF5414FA}"/>
              </a:ext>
            </a:extLst>
          </p:cNvPr>
          <p:cNvPicPr>
            <a:picLocks noChangeAspect="1"/>
          </p:cNvPicPr>
          <p:nvPr/>
        </p:nvPicPr>
        <p:blipFill>
          <a:blip r:embed="rId2"/>
          <a:stretch>
            <a:fillRect/>
          </a:stretch>
        </p:blipFill>
        <p:spPr>
          <a:xfrm>
            <a:off x="4648994" y="1535152"/>
            <a:ext cx="6734678" cy="4832309"/>
          </a:xfrm>
          <a:prstGeom prst="rect">
            <a:avLst/>
          </a:prstGeom>
        </p:spPr>
      </p:pic>
      <p:grpSp>
        <p:nvGrpSpPr>
          <p:cNvPr id="33" name="Group 32">
            <a:extLst>
              <a:ext uri="{FF2B5EF4-FFF2-40B4-BE49-F238E27FC236}">
                <a16:creationId xmlns:a16="http://schemas.microsoft.com/office/drawing/2014/main" id="{B288C4CC-A8D2-42DA-8FA1-1380ABA71608}"/>
              </a:ext>
            </a:extLst>
          </p:cNvPr>
          <p:cNvGrpSpPr/>
          <p:nvPr/>
        </p:nvGrpSpPr>
        <p:grpSpPr>
          <a:xfrm>
            <a:off x="239102" y="1554202"/>
            <a:ext cx="1303744" cy="1328738"/>
            <a:chOff x="951473" y="2938283"/>
            <a:chExt cx="1085850" cy="1085850"/>
          </a:xfrm>
        </p:grpSpPr>
        <p:grpSp>
          <p:nvGrpSpPr>
            <p:cNvPr id="34" name="Group 117">
              <a:extLst>
                <a:ext uri="{FF2B5EF4-FFF2-40B4-BE49-F238E27FC236}">
                  <a16:creationId xmlns:a16="http://schemas.microsoft.com/office/drawing/2014/main" id="{C98E80FB-B07E-46DA-AC01-C6012FBD8CF6}"/>
                </a:ext>
              </a:extLst>
            </p:cNvPr>
            <p:cNvGrpSpPr>
              <a:grpSpLocks/>
            </p:cNvGrpSpPr>
            <p:nvPr/>
          </p:nvGrpSpPr>
          <p:grpSpPr bwMode="auto">
            <a:xfrm>
              <a:off x="951473" y="2938283"/>
              <a:ext cx="1085850" cy="1085850"/>
              <a:chOff x="758" y="2274"/>
              <a:chExt cx="684" cy="684"/>
            </a:xfrm>
          </p:grpSpPr>
          <p:sp>
            <p:nvSpPr>
              <p:cNvPr id="39" name="Oval 8">
                <a:extLst>
                  <a:ext uri="{FF2B5EF4-FFF2-40B4-BE49-F238E27FC236}">
                    <a16:creationId xmlns:a16="http://schemas.microsoft.com/office/drawing/2014/main" id="{06A43973-AC30-4B22-A589-BEDA4A87351B}"/>
                  </a:ext>
                </a:extLst>
              </p:cNvPr>
              <p:cNvSpPr>
                <a:spLocks noChangeArrowheads="1"/>
              </p:cNvSpPr>
              <p:nvPr/>
            </p:nvSpPr>
            <p:spPr bwMode="gray">
              <a:xfrm>
                <a:off x="758" y="2274"/>
                <a:ext cx="684" cy="684"/>
              </a:xfrm>
              <a:prstGeom prst="ellipse">
                <a:avLst/>
              </a:prstGeom>
              <a:solidFill>
                <a:schemeClr val="accent1">
                  <a:alpha val="59999"/>
                </a:schemeClr>
              </a:solidFill>
              <a:ln w="19050">
                <a:solidFill>
                  <a:srgbClr val="FFFFFF"/>
                </a:solidFill>
                <a:round/>
                <a:headEnd/>
                <a:tailEnd/>
              </a:ln>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dirty="0"/>
              </a:p>
            </p:txBody>
          </p:sp>
          <p:sp>
            <p:nvSpPr>
              <p:cNvPr id="40" name="Oval 9">
                <a:extLst>
                  <a:ext uri="{FF2B5EF4-FFF2-40B4-BE49-F238E27FC236}">
                    <a16:creationId xmlns:a16="http://schemas.microsoft.com/office/drawing/2014/main" id="{2836EF29-9583-4852-98D3-44EED6BE36E3}"/>
                  </a:ext>
                </a:extLst>
              </p:cNvPr>
              <p:cNvSpPr>
                <a:spLocks noChangeArrowheads="1"/>
              </p:cNvSpPr>
              <p:nvPr/>
            </p:nvSpPr>
            <p:spPr bwMode="gray">
              <a:xfrm>
                <a:off x="796" y="2312"/>
                <a:ext cx="608" cy="608"/>
              </a:xfrm>
              <a:prstGeom prst="ellipse">
                <a:avLst/>
              </a:prstGeom>
              <a:solidFill>
                <a:schemeClr val="accent1"/>
              </a:solidFill>
              <a:ln w="19050">
                <a:solidFill>
                  <a:srgbClr val="FFFFFF"/>
                </a:solidFill>
                <a:round/>
                <a:headEnd/>
                <a:tailEnd/>
              </a:ln>
            </p:spPr>
            <p:txBody>
              <a:bodyPr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dirty="0"/>
              </a:p>
            </p:txBody>
          </p:sp>
        </p:grpSp>
        <p:sp>
          <p:nvSpPr>
            <p:cNvPr id="35" name="Text Box 10">
              <a:extLst>
                <a:ext uri="{FF2B5EF4-FFF2-40B4-BE49-F238E27FC236}">
                  <a16:creationId xmlns:a16="http://schemas.microsoft.com/office/drawing/2014/main" id="{80B7D8AB-87AC-4775-B9D9-7010030BBF2D}"/>
                </a:ext>
              </a:extLst>
            </p:cNvPr>
            <p:cNvSpPr txBox="1">
              <a:spLocks noChangeArrowheads="1"/>
            </p:cNvSpPr>
            <p:nvPr/>
          </p:nvSpPr>
          <p:spPr bwMode="gray">
            <a:xfrm>
              <a:off x="1014179" y="3117277"/>
              <a:ext cx="960438" cy="67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lgn="ctr"/>
              <a:r>
                <a:rPr lang="en-CA" dirty="0">
                  <a:solidFill>
                    <a:schemeClr val="bg2"/>
                  </a:solidFill>
                  <a:latin typeface="Exo DemiBold" panose="02000703000000000000" pitchFamily="2" charset="0"/>
                </a:rPr>
                <a:t>ISO 27000 series</a:t>
              </a:r>
            </a:p>
          </p:txBody>
        </p:sp>
      </p:grpSp>
      <p:grpSp>
        <p:nvGrpSpPr>
          <p:cNvPr id="41" name="Group 40">
            <a:extLst>
              <a:ext uri="{FF2B5EF4-FFF2-40B4-BE49-F238E27FC236}">
                <a16:creationId xmlns:a16="http://schemas.microsoft.com/office/drawing/2014/main" id="{CC57FAC7-878C-44F1-B18B-302ACA4EDF4D}"/>
              </a:ext>
            </a:extLst>
          </p:cNvPr>
          <p:cNvGrpSpPr/>
          <p:nvPr/>
        </p:nvGrpSpPr>
        <p:grpSpPr>
          <a:xfrm>
            <a:off x="1448594" y="2505797"/>
            <a:ext cx="1303744" cy="1328738"/>
            <a:chOff x="951473" y="2938283"/>
            <a:chExt cx="1085850" cy="1085850"/>
          </a:xfrm>
        </p:grpSpPr>
        <p:grpSp>
          <p:nvGrpSpPr>
            <p:cNvPr id="42" name="Group 117">
              <a:extLst>
                <a:ext uri="{FF2B5EF4-FFF2-40B4-BE49-F238E27FC236}">
                  <a16:creationId xmlns:a16="http://schemas.microsoft.com/office/drawing/2014/main" id="{4CB39866-372F-4545-A1B9-D69C28B926F6}"/>
                </a:ext>
              </a:extLst>
            </p:cNvPr>
            <p:cNvGrpSpPr>
              <a:grpSpLocks/>
            </p:cNvGrpSpPr>
            <p:nvPr/>
          </p:nvGrpSpPr>
          <p:grpSpPr bwMode="auto">
            <a:xfrm>
              <a:off x="951473" y="2938283"/>
              <a:ext cx="1085850" cy="1085850"/>
              <a:chOff x="758" y="2274"/>
              <a:chExt cx="684" cy="684"/>
            </a:xfrm>
          </p:grpSpPr>
          <p:sp>
            <p:nvSpPr>
              <p:cNvPr id="44" name="Oval 8">
                <a:extLst>
                  <a:ext uri="{FF2B5EF4-FFF2-40B4-BE49-F238E27FC236}">
                    <a16:creationId xmlns:a16="http://schemas.microsoft.com/office/drawing/2014/main" id="{2DB80D29-1468-49FF-B956-BE1F8FCDF927}"/>
                  </a:ext>
                </a:extLst>
              </p:cNvPr>
              <p:cNvSpPr>
                <a:spLocks noChangeArrowheads="1"/>
              </p:cNvSpPr>
              <p:nvPr/>
            </p:nvSpPr>
            <p:spPr bwMode="gray">
              <a:xfrm>
                <a:off x="758" y="2274"/>
                <a:ext cx="684" cy="684"/>
              </a:xfrm>
              <a:prstGeom prst="ellipse">
                <a:avLst/>
              </a:prstGeom>
              <a:solidFill>
                <a:schemeClr val="accent1">
                  <a:alpha val="59999"/>
                </a:schemeClr>
              </a:solidFill>
              <a:ln w="19050">
                <a:solidFill>
                  <a:srgbClr val="FFFFFF"/>
                </a:solidFill>
                <a:round/>
                <a:headEnd/>
                <a:tailEnd/>
              </a:ln>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dirty="0"/>
              </a:p>
            </p:txBody>
          </p:sp>
          <p:sp>
            <p:nvSpPr>
              <p:cNvPr id="45" name="Oval 9">
                <a:extLst>
                  <a:ext uri="{FF2B5EF4-FFF2-40B4-BE49-F238E27FC236}">
                    <a16:creationId xmlns:a16="http://schemas.microsoft.com/office/drawing/2014/main" id="{09DE6F2E-5568-48DF-A56A-E08461A8F7A5}"/>
                  </a:ext>
                </a:extLst>
              </p:cNvPr>
              <p:cNvSpPr>
                <a:spLocks noChangeArrowheads="1"/>
              </p:cNvSpPr>
              <p:nvPr/>
            </p:nvSpPr>
            <p:spPr bwMode="gray">
              <a:xfrm>
                <a:off x="796" y="2312"/>
                <a:ext cx="608" cy="608"/>
              </a:xfrm>
              <a:prstGeom prst="ellipse">
                <a:avLst/>
              </a:prstGeom>
              <a:solidFill>
                <a:schemeClr val="accent1"/>
              </a:solidFill>
              <a:ln w="19050">
                <a:solidFill>
                  <a:srgbClr val="FFFFFF"/>
                </a:solidFill>
                <a:round/>
                <a:headEnd/>
                <a:tailEnd/>
              </a:ln>
            </p:spPr>
            <p:txBody>
              <a:bodyPr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dirty="0"/>
              </a:p>
            </p:txBody>
          </p:sp>
        </p:grpSp>
        <p:sp>
          <p:nvSpPr>
            <p:cNvPr id="43" name="Text Box 10">
              <a:extLst>
                <a:ext uri="{FF2B5EF4-FFF2-40B4-BE49-F238E27FC236}">
                  <a16:creationId xmlns:a16="http://schemas.microsoft.com/office/drawing/2014/main" id="{6E9ECFFD-1FBD-469A-B95F-C8940B6B733E}"/>
                </a:ext>
              </a:extLst>
            </p:cNvPr>
            <p:cNvSpPr txBox="1">
              <a:spLocks noChangeArrowheads="1"/>
            </p:cNvSpPr>
            <p:nvPr/>
          </p:nvSpPr>
          <p:spPr bwMode="gray">
            <a:xfrm>
              <a:off x="1014179" y="3256192"/>
              <a:ext cx="960438" cy="47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lgn="ctr"/>
              <a:r>
                <a:rPr lang="en-CA" dirty="0">
                  <a:solidFill>
                    <a:schemeClr val="bg1"/>
                  </a:solidFill>
                  <a:latin typeface="Exo DemiBold" panose="02000703000000000000" pitchFamily="2" charset="0"/>
                </a:rPr>
                <a:t>CIS Top 20</a:t>
              </a:r>
            </a:p>
          </p:txBody>
        </p:sp>
      </p:grpSp>
      <p:grpSp>
        <p:nvGrpSpPr>
          <p:cNvPr id="46" name="Group 45">
            <a:extLst>
              <a:ext uri="{FF2B5EF4-FFF2-40B4-BE49-F238E27FC236}">
                <a16:creationId xmlns:a16="http://schemas.microsoft.com/office/drawing/2014/main" id="{635C5DE4-DCFB-4E79-A2AD-FA8075E2DD4F}"/>
              </a:ext>
            </a:extLst>
          </p:cNvPr>
          <p:cNvGrpSpPr/>
          <p:nvPr/>
        </p:nvGrpSpPr>
        <p:grpSpPr>
          <a:xfrm>
            <a:off x="163813" y="3357814"/>
            <a:ext cx="1303744" cy="1328738"/>
            <a:chOff x="951473" y="2938283"/>
            <a:chExt cx="1085850" cy="1085850"/>
          </a:xfrm>
        </p:grpSpPr>
        <p:grpSp>
          <p:nvGrpSpPr>
            <p:cNvPr id="47" name="Group 117">
              <a:extLst>
                <a:ext uri="{FF2B5EF4-FFF2-40B4-BE49-F238E27FC236}">
                  <a16:creationId xmlns:a16="http://schemas.microsoft.com/office/drawing/2014/main" id="{D22E6AA1-2E79-4DD6-B506-CAED8C63F611}"/>
                </a:ext>
              </a:extLst>
            </p:cNvPr>
            <p:cNvGrpSpPr>
              <a:grpSpLocks/>
            </p:cNvGrpSpPr>
            <p:nvPr/>
          </p:nvGrpSpPr>
          <p:grpSpPr bwMode="auto">
            <a:xfrm>
              <a:off x="951473" y="2938283"/>
              <a:ext cx="1085850" cy="1085850"/>
              <a:chOff x="758" y="2274"/>
              <a:chExt cx="684" cy="684"/>
            </a:xfrm>
          </p:grpSpPr>
          <p:sp>
            <p:nvSpPr>
              <p:cNvPr id="49" name="Oval 8">
                <a:extLst>
                  <a:ext uri="{FF2B5EF4-FFF2-40B4-BE49-F238E27FC236}">
                    <a16:creationId xmlns:a16="http://schemas.microsoft.com/office/drawing/2014/main" id="{BB562AB4-BA15-475B-B6A0-1E139B12BF64}"/>
                  </a:ext>
                </a:extLst>
              </p:cNvPr>
              <p:cNvSpPr>
                <a:spLocks noChangeArrowheads="1"/>
              </p:cNvSpPr>
              <p:nvPr/>
            </p:nvSpPr>
            <p:spPr bwMode="gray">
              <a:xfrm>
                <a:off x="758" y="2274"/>
                <a:ext cx="684" cy="684"/>
              </a:xfrm>
              <a:prstGeom prst="ellipse">
                <a:avLst/>
              </a:prstGeom>
              <a:solidFill>
                <a:schemeClr val="accent1">
                  <a:alpha val="59999"/>
                </a:schemeClr>
              </a:solidFill>
              <a:ln w="19050">
                <a:solidFill>
                  <a:srgbClr val="FFFFFF"/>
                </a:solidFill>
                <a:round/>
                <a:headEnd/>
                <a:tailEnd/>
              </a:ln>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dirty="0"/>
              </a:p>
            </p:txBody>
          </p:sp>
          <p:sp>
            <p:nvSpPr>
              <p:cNvPr id="50" name="Oval 9">
                <a:extLst>
                  <a:ext uri="{FF2B5EF4-FFF2-40B4-BE49-F238E27FC236}">
                    <a16:creationId xmlns:a16="http://schemas.microsoft.com/office/drawing/2014/main" id="{5B73C724-0DC8-4FF9-836C-F71760CD038C}"/>
                  </a:ext>
                </a:extLst>
              </p:cNvPr>
              <p:cNvSpPr>
                <a:spLocks noChangeArrowheads="1"/>
              </p:cNvSpPr>
              <p:nvPr/>
            </p:nvSpPr>
            <p:spPr bwMode="gray">
              <a:xfrm>
                <a:off x="796" y="2312"/>
                <a:ext cx="608" cy="608"/>
              </a:xfrm>
              <a:prstGeom prst="ellipse">
                <a:avLst/>
              </a:prstGeom>
              <a:solidFill>
                <a:schemeClr val="accent1"/>
              </a:solidFill>
              <a:ln w="19050">
                <a:solidFill>
                  <a:srgbClr val="FFFFFF"/>
                </a:solidFill>
                <a:round/>
                <a:headEnd/>
                <a:tailEnd/>
              </a:ln>
            </p:spPr>
            <p:txBody>
              <a:bodyPr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dirty="0"/>
              </a:p>
            </p:txBody>
          </p:sp>
        </p:grpSp>
        <p:sp>
          <p:nvSpPr>
            <p:cNvPr id="48" name="Text Box 10">
              <a:extLst>
                <a:ext uri="{FF2B5EF4-FFF2-40B4-BE49-F238E27FC236}">
                  <a16:creationId xmlns:a16="http://schemas.microsoft.com/office/drawing/2014/main" id="{84E789EB-A876-4459-A1BE-FAC34EA701F4}"/>
                </a:ext>
              </a:extLst>
            </p:cNvPr>
            <p:cNvSpPr txBox="1">
              <a:spLocks noChangeArrowheads="1"/>
            </p:cNvSpPr>
            <p:nvPr/>
          </p:nvSpPr>
          <p:spPr bwMode="gray">
            <a:xfrm>
              <a:off x="1014179" y="3217884"/>
              <a:ext cx="960438" cy="47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lgn="ctr"/>
              <a:r>
                <a:rPr lang="en-CA" dirty="0">
                  <a:solidFill>
                    <a:schemeClr val="bg1"/>
                  </a:solidFill>
                  <a:latin typeface="Exo DemiBold" panose="02000703000000000000" pitchFamily="2" charset="0"/>
                </a:rPr>
                <a:t>COBIT 2019</a:t>
              </a:r>
            </a:p>
          </p:txBody>
        </p:sp>
      </p:grpSp>
      <p:grpSp>
        <p:nvGrpSpPr>
          <p:cNvPr id="51" name="Group 50">
            <a:extLst>
              <a:ext uri="{FF2B5EF4-FFF2-40B4-BE49-F238E27FC236}">
                <a16:creationId xmlns:a16="http://schemas.microsoft.com/office/drawing/2014/main" id="{3D9357C0-B438-4353-8114-6BE06FB568C1}"/>
              </a:ext>
            </a:extLst>
          </p:cNvPr>
          <p:cNvGrpSpPr/>
          <p:nvPr/>
        </p:nvGrpSpPr>
        <p:grpSpPr>
          <a:xfrm>
            <a:off x="1450943" y="4182936"/>
            <a:ext cx="1303744" cy="1328738"/>
            <a:chOff x="951473" y="2938283"/>
            <a:chExt cx="1085850" cy="1085850"/>
          </a:xfrm>
        </p:grpSpPr>
        <p:grpSp>
          <p:nvGrpSpPr>
            <p:cNvPr id="52" name="Group 117">
              <a:extLst>
                <a:ext uri="{FF2B5EF4-FFF2-40B4-BE49-F238E27FC236}">
                  <a16:creationId xmlns:a16="http://schemas.microsoft.com/office/drawing/2014/main" id="{8C92451D-3B11-40AE-8130-8C40DCACE813}"/>
                </a:ext>
              </a:extLst>
            </p:cNvPr>
            <p:cNvGrpSpPr>
              <a:grpSpLocks/>
            </p:cNvGrpSpPr>
            <p:nvPr/>
          </p:nvGrpSpPr>
          <p:grpSpPr bwMode="auto">
            <a:xfrm>
              <a:off x="951473" y="2938283"/>
              <a:ext cx="1085850" cy="1085850"/>
              <a:chOff x="758" y="2274"/>
              <a:chExt cx="684" cy="684"/>
            </a:xfrm>
          </p:grpSpPr>
          <p:sp>
            <p:nvSpPr>
              <p:cNvPr id="54" name="Oval 8">
                <a:extLst>
                  <a:ext uri="{FF2B5EF4-FFF2-40B4-BE49-F238E27FC236}">
                    <a16:creationId xmlns:a16="http://schemas.microsoft.com/office/drawing/2014/main" id="{41F43C41-2DAA-43E9-98F4-8406B2F48499}"/>
                  </a:ext>
                </a:extLst>
              </p:cNvPr>
              <p:cNvSpPr>
                <a:spLocks noChangeArrowheads="1"/>
              </p:cNvSpPr>
              <p:nvPr/>
            </p:nvSpPr>
            <p:spPr bwMode="gray">
              <a:xfrm>
                <a:off x="758" y="2274"/>
                <a:ext cx="684" cy="684"/>
              </a:xfrm>
              <a:prstGeom prst="ellipse">
                <a:avLst/>
              </a:prstGeom>
              <a:solidFill>
                <a:schemeClr val="accent1">
                  <a:alpha val="59999"/>
                </a:schemeClr>
              </a:solidFill>
              <a:ln w="19050">
                <a:solidFill>
                  <a:srgbClr val="FFFFFF"/>
                </a:solidFill>
                <a:round/>
                <a:headEnd/>
                <a:tailEnd/>
              </a:ln>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dirty="0"/>
              </a:p>
            </p:txBody>
          </p:sp>
          <p:sp>
            <p:nvSpPr>
              <p:cNvPr id="55" name="Oval 9">
                <a:extLst>
                  <a:ext uri="{FF2B5EF4-FFF2-40B4-BE49-F238E27FC236}">
                    <a16:creationId xmlns:a16="http://schemas.microsoft.com/office/drawing/2014/main" id="{1732E905-0651-4AB9-B0EA-DDC5706F65F8}"/>
                  </a:ext>
                </a:extLst>
              </p:cNvPr>
              <p:cNvSpPr>
                <a:spLocks noChangeArrowheads="1"/>
              </p:cNvSpPr>
              <p:nvPr/>
            </p:nvSpPr>
            <p:spPr bwMode="gray">
              <a:xfrm>
                <a:off x="796" y="2312"/>
                <a:ext cx="608" cy="608"/>
              </a:xfrm>
              <a:prstGeom prst="ellipse">
                <a:avLst/>
              </a:prstGeom>
              <a:solidFill>
                <a:schemeClr val="accent1"/>
              </a:solidFill>
              <a:ln w="19050">
                <a:solidFill>
                  <a:srgbClr val="FFFFFF"/>
                </a:solidFill>
                <a:round/>
                <a:headEnd/>
                <a:tailEnd/>
              </a:ln>
            </p:spPr>
            <p:txBody>
              <a:bodyPr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dirty="0"/>
              </a:p>
            </p:txBody>
          </p:sp>
        </p:grpSp>
        <p:sp>
          <p:nvSpPr>
            <p:cNvPr id="53" name="Text Box 10">
              <a:extLst>
                <a:ext uri="{FF2B5EF4-FFF2-40B4-BE49-F238E27FC236}">
                  <a16:creationId xmlns:a16="http://schemas.microsoft.com/office/drawing/2014/main" id="{3579799F-4B7E-4957-AEE7-475E627584A6}"/>
                </a:ext>
              </a:extLst>
            </p:cNvPr>
            <p:cNvSpPr txBox="1">
              <a:spLocks noChangeArrowheads="1"/>
            </p:cNvSpPr>
            <p:nvPr/>
          </p:nvSpPr>
          <p:spPr bwMode="gray">
            <a:xfrm>
              <a:off x="1012223" y="3252222"/>
              <a:ext cx="960438" cy="47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lgn="ctr"/>
              <a:r>
                <a:rPr lang="en-CA" dirty="0">
                  <a:solidFill>
                    <a:schemeClr val="bg1"/>
                  </a:solidFill>
                  <a:latin typeface="Exo DemiBold" panose="02000703000000000000" pitchFamily="2" charset="0"/>
                </a:rPr>
                <a:t>NIST 800-53</a:t>
              </a:r>
            </a:p>
          </p:txBody>
        </p:sp>
      </p:grpSp>
      <p:grpSp>
        <p:nvGrpSpPr>
          <p:cNvPr id="56" name="Group 55">
            <a:extLst>
              <a:ext uri="{FF2B5EF4-FFF2-40B4-BE49-F238E27FC236}">
                <a16:creationId xmlns:a16="http://schemas.microsoft.com/office/drawing/2014/main" id="{A2387760-E85D-4322-9B91-01E217DD0929}"/>
              </a:ext>
            </a:extLst>
          </p:cNvPr>
          <p:cNvGrpSpPr/>
          <p:nvPr/>
        </p:nvGrpSpPr>
        <p:grpSpPr>
          <a:xfrm>
            <a:off x="163813" y="5178668"/>
            <a:ext cx="1303744" cy="1328738"/>
            <a:chOff x="951473" y="2938283"/>
            <a:chExt cx="1085850" cy="1085850"/>
          </a:xfrm>
        </p:grpSpPr>
        <p:grpSp>
          <p:nvGrpSpPr>
            <p:cNvPr id="57" name="Group 117">
              <a:extLst>
                <a:ext uri="{FF2B5EF4-FFF2-40B4-BE49-F238E27FC236}">
                  <a16:creationId xmlns:a16="http://schemas.microsoft.com/office/drawing/2014/main" id="{2177B5BD-2914-4E96-9EF4-54C58A786DB3}"/>
                </a:ext>
              </a:extLst>
            </p:cNvPr>
            <p:cNvGrpSpPr>
              <a:grpSpLocks/>
            </p:cNvGrpSpPr>
            <p:nvPr/>
          </p:nvGrpSpPr>
          <p:grpSpPr bwMode="auto">
            <a:xfrm>
              <a:off x="951473" y="2938283"/>
              <a:ext cx="1085850" cy="1085850"/>
              <a:chOff x="758" y="2274"/>
              <a:chExt cx="684" cy="684"/>
            </a:xfrm>
          </p:grpSpPr>
          <p:sp>
            <p:nvSpPr>
              <p:cNvPr id="59" name="Oval 8">
                <a:extLst>
                  <a:ext uri="{FF2B5EF4-FFF2-40B4-BE49-F238E27FC236}">
                    <a16:creationId xmlns:a16="http://schemas.microsoft.com/office/drawing/2014/main" id="{1944AA8F-7A14-4589-A8F9-708B702F8B73}"/>
                  </a:ext>
                </a:extLst>
              </p:cNvPr>
              <p:cNvSpPr>
                <a:spLocks noChangeArrowheads="1"/>
              </p:cNvSpPr>
              <p:nvPr/>
            </p:nvSpPr>
            <p:spPr bwMode="gray">
              <a:xfrm>
                <a:off x="758" y="2274"/>
                <a:ext cx="684" cy="684"/>
              </a:xfrm>
              <a:prstGeom prst="ellipse">
                <a:avLst/>
              </a:prstGeom>
              <a:solidFill>
                <a:schemeClr val="accent1">
                  <a:alpha val="59999"/>
                </a:schemeClr>
              </a:solidFill>
              <a:ln w="19050">
                <a:solidFill>
                  <a:srgbClr val="FFFFFF"/>
                </a:solidFill>
                <a:round/>
                <a:headEnd/>
                <a:tailEnd/>
              </a:ln>
            </p:spPr>
            <p:txBody>
              <a:bodyPr wrap="none"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dirty="0"/>
              </a:p>
            </p:txBody>
          </p:sp>
          <p:sp>
            <p:nvSpPr>
              <p:cNvPr id="60" name="Oval 9">
                <a:extLst>
                  <a:ext uri="{FF2B5EF4-FFF2-40B4-BE49-F238E27FC236}">
                    <a16:creationId xmlns:a16="http://schemas.microsoft.com/office/drawing/2014/main" id="{DB38BFB5-4B7C-456C-8A88-9E284B10157E}"/>
                  </a:ext>
                </a:extLst>
              </p:cNvPr>
              <p:cNvSpPr>
                <a:spLocks noChangeArrowheads="1"/>
              </p:cNvSpPr>
              <p:nvPr/>
            </p:nvSpPr>
            <p:spPr bwMode="gray">
              <a:xfrm>
                <a:off x="796" y="2312"/>
                <a:ext cx="608" cy="608"/>
              </a:xfrm>
              <a:prstGeom prst="ellipse">
                <a:avLst/>
              </a:prstGeom>
              <a:solidFill>
                <a:schemeClr val="accent1"/>
              </a:solidFill>
              <a:ln w="19050">
                <a:solidFill>
                  <a:srgbClr val="FFFFFF"/>
                </a:solidFill>
                <a:round/>
                <a:headEnd/>
                <a:tailEnd/>
              </a:ln>
            </p:spPr>
            <p:txBody>
              <a:bodyPr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dirty="0"/>
              </a:p>
            </p:txBody>
          </p:sp>
        </p:grpSp>
        <p:sp>
          <p:nvSpPr>
            <p:cNvPr id="58" name="Text Box 10">
              <a:extLst>
                <a:ext uri="{FF2B5EF4-FFF2-40B4-BE49-F238E27FC236}">
                  <a16:creationId xmlns:a16="http://schemas.microsoft.com/office/drawing/2014/main" id="{1A4705A7-3ACD-4E4F-956F-F198EAA923C8}"/>
                </a:ext>
              </a:extLst>
            </p:cNvPr>
            <p:cNvSpPr txBox="1">
              <a:spLocks noChangeArrowheads="1"/>
            </p:cNvSpPr>
            <p:nvPr/>
          </p:nvSpPr>
          <p:spPr bwMode="gray">
            <a:xfrm>
              <a:off x="1014179" y="3378057"/>
              <a:ext cx="960438" cy="276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lgn="ctr"/>
              <a:r>
                <a:rPr lang="en-CA" dirty="0">
                  <a:solidFill>
                    <a:schemeClr val="bg1"/>
                  </a:solidFill>
                  <a:latin typeface="Exo DemiBold" panose="02000703000000000000" pitchFamily="2" charset="0"/>
                </a:rPr>
                <a:t>NIST CSF</a:t>
              </a:r>
            </a:p>
          </p:txBody>
        </p:sp>
      </p:grpSp>
      <p:sp>
        <p:nvSpPr>
          <p:cNvPr id="61" name="Arrow: Right 60">
            <a:extLst>
              <a:ext uri="{FF2B5EF4-FFF2-40B4-BE49-F238E27FC236}">
                <a16:creationId xmlns:a16="http://schemas.microsoft.com/office/drawing/2014/main" id="{62D9DB54-644C-4533-9A9A-159E9D24A370}"/>
              </a:ext>
            </a:extLst>
          </p:cNvPr>
          <p:cNvSpPr/>
          <p:nvPr/>
        </p:nvSpPr>
        <p:spPr>
          <a:xfrm>
            <a:off x="2870983" y="3283995"/>
            <a:ext cx="1445851" cy="1328738"/>
          </a:xfrm>
          <a:prstGeom prst="rightArrow">
            <a:avLst/>
          </a:prstGeom>
          <a:ln w="508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870770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5C30B872-AADE-4D7D-96F9-4381B792AB69}"/>
              </a:ext>
            </a:extLst>
          </p:cNvPr>
          <p:cNvSpPr/>
          <p:nvPr/>
        </p:nvSpPr>
        <p:spPr>
          <a:xfrm>
            <a:off x="9108960" y="0"/>
            <a:ext cx="3084628" cy="6858000"/>
          </a:xfrm>
          <a:prstGeom prst="rect">
            <a:avLst/>
          </a:prstGeom>
          <a:gradFill flip="none" rotWithShape="1">
            <a:gsLst>
              <a:gs pos="0">
                <a:schemeClr val="accent1"/>
              </a:gs>
              <a:gs pos="100000">
                <a:schemeClr val="accent1">
                  <a:lumMod val="60000"/>
                  <a:lumOff val="4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19" name="Picture 118">
            <a:extLst>
              <a:ext uri="{FF2B5EF4-FFF2-40B4-BE49-F238E27FC236}">
                <a16:creationId xmlns:a16="http://schemas.microsoft.com/office/drawing/2014/main" id="{1FEF8920-7DBF-411F-97FB-19468BA4B22C}"/>
              </a:ext>
            </a:extLst>
          </p:cNvPr>
          <p:cNvPicPr>
            <a:picLocks noChangeAspect="1"/>
          </p:cNvPicPr>
          <p:nvPr/>
        </p:nvPicPr>
        <p:blipFill>
          <a:blip r:embed="rId4"/>
          <a:stretch>
            <a:fillRect/>
          </a:stretch>
        </p:blipFill>
        <p:spPr>
          <a:xfrm>
            <a:off x="8916194" y="-150234"/>
            <a:ext cx="1013416" cy="1230734"/>
          </a:xfrm>
          <a:prstGeom prst="rect">
            <a:avLst/>
          </a:prstGeom>
        </p:spPr>
      </p:pic>
      <p:sp>
        <p:nvSpPr>
          <p:cNvPr id="121" name="Text Placeholder 6">
            <a:extLst>
              <a:ext uri="{FF2B5EF4-FFF2-40B4-BE49-F238E27FC236}">
                <a16:creationId xmlns:a16="http://schemas.microsoft.com/office/drawing/2014/main" id="{4C459B49-91A8-468E-AF16-C581CB8E95B0}"/>
              </a:ext>
            </a:extLst>
          </p:cNvPr>
          <p:cNvSpPr>
            <a:spLocks noGrp="1"/>
          </p:cNvSpPr>
          <p:nvPr>
            <p:ph type="body" sz="quarter" idx="11"/>
          </p:nvPr>
        </p:nvSpPr>
        <p:spPr>
          <a:xfrm>
            <a:off x="197148" y="633891"/>
            <a:ext cx="5686987" cy="456696"/>
          </a:xfrm>
        </p:spPr>
        <p:txBody>
          <a:bodyPr/>
          <a:lstStyle/>
          <a:p>
            <a:r>
              <a:rPr lang="en-US" dirty="0">
                <a:solidFill>
                  <a:schemeClr val="accent1"/>
                </a:solidFill>
                <a:latin typeface="Montserrat SemiBold" panose="00000700000000000000" pitchFamily="2" charset="0"/>
              </a:rPr>
              <a:t>Creating an information security strategy</a:t>
            </a:r>
          </a:p>
        </p:txBody>
      </p:sp>
      <p:sp>
        <p:nvSpPr>
          <p:cNvPr id="130" name="Title 2">
            <a:extLst>
              <a:ext uri="{FF2B5EF4-FFF2-40B4-BE49-F238E27FC236}">
                <a16:creationId xmlns:a16="http://schemas.microsoft.com/office/drawing/2014/main" id="{5D825E66-8B1A-41CE-8985-9F7BFA486763}"/>
              </a:ext>
            </a:extLst>
          </p:cNvPr>
          <p:cNvSpPr>
            <a:spLocks noGrp="1"/>
          </p:cNvSpPr>
          <p:nvPr>
            <p:ph type="title"/>
          </p:nvPr>
        </p:nvSpPr>
        <p:spPr>
          <a:xfrm>
            <a:off x="176015" y="76744"/>
            <a:ext cx="6672725" cy="628393"/>
          </a:xfrm>
        </p:spPr>
        <p:txBody>
          <a:bodyPr/>
          <a:lstStyle/>
          <a:p>
            <a:r>
              <a:rPr lang="en-US" dirty="0"/>
              <a:t>Info-Tech’s approach</a:t>
            </a:r>
          </a:p>
        </p:txBody>
      </p:sp>
      <p:sp>
        <p:nvSpPr>
          <p:cNvPr id="132" name="TextBox 131">
            <a:extLst>
              <a:ext uri="{FF2B5EF4-FFF2-40B4-BE49-F238E27FC236}">
                <a16:creationId xmlns:a16="http://schemas.microsoft.com/office/drawing/2014/main" id="{D875851D-D2DC-4229-B1DD-08740C464B09}"/>
              </a:ext>
            </a:extLst>
          </p:cNvPr>
          <p:cNvSpPr txBox="1"/>
          <p:nvPr>
            <p:custDataLst>
              <p:tags r:id="rId1"/>
            </p:custDataLst>
          </p:nvPr>
        </p:nvSpPr>
        <p:spPr>
          <a:xfrm>
            <a:off x="9167672" y="945343"/>
            <a:ext cx="2909092" cy="253220"/>
          </a:xfrm>
          <a:prstGeom prst="rect">
            <a:avLst/>
          </a:prstGeom>
        </p:spPr>
        <p:txBody>
          <a:bodyPr vert="horz" wrap="square" lIns="0" tIns="6931" rIns="0" bIns="0" rtlCol="0">
            <a:spAutoFit/>
          </a:bodyPr>
          <a:lstStyle/>
          <a:p>
            <a:pPr marL="7701" marR="242975" algn="ctr">
              <a:spcBef>
                <a:spcPts val="55"/>
              </a:spcBef>
            </a:pPr>
            <a:r>
              <a:rPr lang="en-US" sz="1600" b="1" spc="-30" dirty="0">
                <a:solidFill>
                  <a:schemeClr val="bg1"/>
                </a:solidFill>
                <a:latin typeface="Montserrat" panose="00000500000000000000" pitchFamily="2" charset="0"/>
                <a:cs typeface="Arial Narrow"/>
              </a:rPr>
              <a:t>The Info-Tech difference:</a:t>
            </a:r>
            <a:endParaRPr lang="en-CA" sz="1600" b="1" spc="-30" dirty="0">
              <a:solidFill>
                <a:schemeClr val="bg1"/>
              </a:solidFill>
              <a:latin typeface="Montserrat" panose="00000500000000000000" pitchFamily="2" charset="0"/>
              <a:cs typeface="Arial Narrow"/>
            </a:endParaRPr>
          </a:p>
        </p:txBody>
      </p:sp>
      <p:sp>
        <p:nvSpPr>
          <p:cNvPr id="31" name="Rectangle 30">
            <a:extLst>
              <a:ext uri="{FF2B5EF4-FFF2-40B4-BE49-F238E27FC236}">
                <a16:creationId xmlns:a16="http://schemas.microsoft.com/office/drawing/2014/main" id="{890AE9AB-9081-4784-939C-D9D4528CABF1}"/>
              </a:ext>
            </a:extLst>
          </p:cNvPr>
          <p:cNvSpPr/>
          <p:nvPr/>
        </p:nvSpPr>
        <p:spPr>
          <a:xfrm>
            <a:off x="63885" y="1160756"/>
            <a:ext cx="8981192" cy="824000"/>
          </a:xfrm>
          <a:prstGeom prst="rect">
            <a:avLst/>
          </a:prstGeom>
          <a:solidFill>
            <a:srgbClr val="29465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Rectangle 31">
            <a:extLst>
              <a:ext uri="{FF2B5EF4-FFF2-40B4-BE49-F238E27FC236}">
                <a16:creationId xmlns:a16="http://schemas.microsoft.com/office/drawing/2014/main" id="{9DF84B71-F995-498B-AC8A-CF8E3D4AB631}"/>
              </a:ext>
            </a:extLst>
          </p:cNvPr>
          <p:cNvSpPr/>
          <p:nvPr/>
        </p:nvSpPr>
        <p:spPr>
          <a:xfrm>
            <a:off x="63883" y="5780873"/>
            <a:ext cx="8981194" cy="950679"/>
          </a:xfrm>
          <a:prstGeom prst="rect">
            <a:avLst/>
          </a:prstGeom>
          <a:solidFill>
            <a:srgbClr val="989EA6">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Rectangle 32">
            <a:extLst>
              <a:ext uri="{FF2B5EF4-FFF2-40B4-BE49-F238E27FC236}">
                <a16:creationId xmlns:a16="http://schemas.microsoft.com/office/drawing/2014/main" id="{547CE36A-4DE8-47E5-9FE9-FBEFB0AE37E6}"/>
              </a:ext>
            </a:extLst>
          </p:cNvPr>
          <p:cNvSpPr/>
          <p:nvPr/>
        </p:nvSpPr>
        <p:spPr>
          <a:xfrm>
            <a:off x="63883" y="4841528"/>
            <a:ext cx="8981194" cy="905171"/>
          </a:xfrm>
          <a:prstGeom prst="rect">
            <a:avLst/>
          </a:prstGeom>
          <a:solidFill>
            <a:srgbClr val="7C8B9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Rectangle 33">
            <a:extLst>
              <a:ext uri="{FF2B5EF4-FFF2-40B4-BE49-F238E27FC236}">
                <a16:creationId xmlns:a16="http://schemas.microsoft.com/office/drawing/2014/main" id="{C06B58BE-69E0-492D-ADB9-F2732D207728}"/>
              </a:ext>
            </a:extLst>
          </p:cNvPr>
          <p:cNvSpPr/>
          <p:nvPr/>
        </p:nvSpPr>
        <p:spPr>
          <a:xfrm>
            <a:off x="63883" y="3876600"/>
            <a:ext cx="8981194" cy="934394"/>
          </a:xfrm>
          <a:prstGeom prst="rect">
            <a:avLst/>
          </a:prstGeom>
          <a:solidFill>
            <a:srgbClr val="5F789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Rectangle 34">
            <a:extLst>
              <a:ext uri="{FF2B5EF4-FFF2-40B4-BE49-F238E27FC236}">
                <a16:creationId xmlns:a16="http://schemas.microsoft.com/office/drawing/2014/main" id="{3C810C43-C81D-4E20-87DA-E6C06A7FAE1E}"/>
              </a:ext>
            </a:extLst>
          </p:cNvPr>
          <p:cNvSpPr/>
          <p:nvPr/>
        </p:nvSpPr>
        <p:spPr>
          <a:xfrm>
            <a:off x="63884" y="2959629"/>
            <a:ext cx="8981192" cy="902172"/>
          </a:xfrm>
          <a:prstGeom prst="rect">
            <a:avLst/>
          </a:prstGeom>
          <a:solidFill>
            <a:srgbClr val="49657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Rectangle 35">
            <a:extLst>
              <a:ext uri="{FF2B5EF4-FFF2-40B4-BE49-F238E27FC236}">
                <a16:creationId xmlns:a16="http://schemas.microsoft.com/office/drawing/2014/main" id="{4D0EEA85-92DD-4694-A4D3-1A27C6C21C3F}"/>
              </a:ext>
            </a:extLst>
          </p:cNvPr>
          <p:cNvSpPr/>
          <p:nvPr/>
        </p:nvSpPr>
        <p:spPr>
          <a:xfrm>
            <a:off x="63883" y="2018601"/>
            <a:ext cx="8981193" cy="907265"/>
          </a:xfrm>
          <a:prstGeom prst="rect">
            <a:avLst/>
          </a:prstGeom>
          <a:solidFill>
            <a:srgbClr val="35526C">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aphicFrame>
        <p:nvGraphicFramePr>
          <p:cNvPr id="37" name="Diagram 36">
            <a:extLst>
              <a:ext uri="{FF2B5EF4-FFF2-40B4-BE49-F238E27FC236}">
                <a16:creationId xmlns:a16="http://schemas.microsoft.com/office/drawing/2014/main" id="{255F87D4-9737-4284-8192-F408558C47F5}"/>
              </a:ext>
            </a:extLst>
          </p:cNvPr>
          <p:cNvGraphicFramePr/>
          <p:nvPr/>
        </p:nvGraphicFramePr>
        <p:xfrm>
          <a:off x="953428" y="1041432"/>
          <a:ext cx="7165106" cy="566393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8" name="TextBox 37">
            <a:extLst>
              <a:ext uri="{FF2B5EF4-FFF2-40B4-BE49-F238E27FC236}">
                <a16:creationId xmlns:a16="http://schemas.microsoft.com/office/drawing/2014/main" id="{6A7F677C-5B84-430A-91B3-97F9D8242663}"/>
              </a:ext>
            </a:extLst>
          </p:cNvPr>
          <p:cNvSpPr txBox="1"/>
          <p:nvPr/>
        </p:nvSpPr>
        <p:spPr>
          <a:xfrm>
            <a:off x="2921870" y="4205298"/>
            <a:ext cx="3330162" cy="276999"/>
          </a:xfrm>
          <a:prstGeom prst="rect">
            <a:avLst/>
          </a:prstGeom>
        </p:spPr>
        <p:txBody>
          <a:bodyPr wrap="square" rtlCol="0">
            <a:spAutoFit/>
          </a:bodyPr>
          <a:lstStyle/>
          <a:p>
            <a:pPr algn="ctr"/>
            <a:r>
              <a:rPr lang="en-CA" sz="1200" b="1" dirty="0">
                <a:solidFill>
                  <a:schemeClr val="bg1"/>
                </a:solidFill>
                <a:latin typeface="Roboto Condensed Light" panose="02000000000000000000" pitchFamily="2" charset="0"/>
                <a:ea typeface="Roboto Condensed Light" panose="02000000000000000000" pitchFamily="2" charset="0"/>
              </a:rPr>
              <a:t>Create a  tangible roadmap to your target state</a:t>
            </a:r>
          </a:p>
        </p:txBody>
      </p:sp>
      <p:sp>
        <p:nvSpPr>
          <p:cNvPr id="39" name="TextBox 38">
            <a:extLst>
              <a:ext uri="{FF2B5EF4-FFF2-40B4-BE49-F238E27FC236}">
                <a16:creationId xmlns:a16="http://schemas.microsoft.com/office/drawing/2014/main" id="{728AFE93-238F-455B-84DE-03AF8C307F2B}"/>
              </a:ext>
            </a:extLst>
          </p:cNvPr>
          <p:cNvSpPr txBox="1"/>
          <p:nvPr/>
        </p:nvSpPr>
        <p:spPr>
          <a:xfrm>
            <a:off x="3692971" y="6117713"/>
            <a:ext cx="1686018" cy="276999"/>
          </a:xfrm>
          <a:prstGeom prst="rect">
            <a:avLst/>
          </a:prstGeom>
        </p:spPr>
        <p:txBody>
          <a:bodyPr wrap="square" rtlCol="0">
            <a:spAutoFit/>
          </a:bodyPr>
          <a:lstStyle/>
          <a:p>
            <a:pPr algn="ctr"/>
            <a:r>
              <a:rPr lang="en-US" sz="1200" b="1" dirty="0">
                <a:solidFill>
                  <a:schemeClr val="bg1"/>
                </a:solidFill>
                <a:latin typeface="Roboto Condensed Light" panose="02000000000000000000" pitchFamily="2" charset="0"/>
                <a:ea typeface="Roboto Condensed Light" panose="02000000000000000000" pitchFamily="2" charset="0"/>
              </a:rPr>
              <a:t>A</a:t>
            </a:r>
            <a:r>
              <a:rPr lang="en-CA" sz="1200" b="1" dirty="0">
                <a:solidFill>
                  <a:schemeClr val="bg1"/>
                </a:solidFill>
                <a:latin typeface="Roboto Condensed Light" panose="02000000000000000000" pitchFamily="2" charset="0"/>
                <a:ea typeface="Roboto Condensed Light" panose="02000000000000000000" pitchFamily="2" charset="0"/>
              </a:rPr>
              <a:t> living security strategy</a:t>
            </a:r>
          </a:p>
        </p:txBody>
      </p:sp>
      <p:sp>
        <p:nvSpPr>
          <p:cNvPr id="40" name="TextBox 39">
            <a:extLst>
              <a:ext uri="{FF2B5EF4-FFF2-40B4-BE49-F238E27FC236}">
                <a16:creationId xmlns:a16="http://schemas.microsoft.com/office/drawing/2014/main" id="{AD977F68-73A4-4164-B7A1-45021F9CC971}"/>
              </a:ext>
            </a:extLst>
          </p:cNvPr>
          <p:cNvSpPr txBox="1"/>
          <p:nvPr/>
        </p:nvSpPr>
        <p:spPr>
          <a:xfrm>
            <a:off x="4113939" y="1295400"/>
            <a:ext cx="844082" cy="738664"/>
          </a:xfrm>
          <a:prstGeom prst="rect">
            <a:avLst/>
          </a:prstGeom>
        </p:spPr>
        <p:txBody>
          <a:bodyPr wrap="square" rtlCol="0">
            <a:spAutoFit/>
          </a:bodyPr>
          <a:lstStyle/>
          <a:p>
            <a:pPr algn="ctr"/>
            <a:r>
              <a:rPr lang="en-CA" sz="1050" b="1" dirty="0">
                <a:solidFill>
                  <a:schemeClr val="bg1"/>
                </a:solidFill>
                <a:latin typeface="Roboto Condensed Light" panose="02000000000000000000" pitchFamily="2" charset="0"/>
                <a:ea typeface="Roboto Condensed Light" panose="02000000000000000000" pitchFamily="2" charset="0"/>
              </a:rPr>
              <a:t>Best-of-breed security strategy</a:t>
            </a:r>
          </a:p>
        </p:txBody>
      </p:sp>
      <p:sp>
        <p:nvSpPr>
          <p:cNvPr id="41" name="TextBox 40">
            <a:extLst>
              <a:ext uri="{FF2B5EF4-FFF2-40B4-BE49-F238E27FC236}">
                <a16:creationId xmlns:a16="http://schemas.microsoft.com/office/drawing/2014/main" id="{00717135-D24E-4406-97C9-0236AF584D67}"/>
              </a:ext>
            </a:extLst>
          </p:cNvPr>
          <p:cNvSpPr txBox="1"/>
          <p:nvPr/>
        </p:nvSpPr>
        <p:spPr>
          <a:xfrm>
            <a:off x="3710616" y="2149068"/>
            <a:ext cx="1752674" cy="646331"/>
          </a:xfrm>
          <a:prstGeom prst="rect">
            <a:avLst/>
          </a:prstGeom>
        </p:spPr>
        <p:txBody>
          <a:bodyPr wrap="square" rtlCol="0">
            <a:spAutoFit/>
          </a:bodyPr>
          <a:lstStyle/>
          <a:p>
            <a:pPr algn="ctr"/>
            <a:r>
              <a:rPr lang="en-CA" sz="1200" b="1" dirty="0">
                <a:solidFill>
                  <a:schemeClr val="bg1"/>
                </a:solidFill>
                <a:latin typeface="Roboto Condensed Light" panose="02000000000000000000" pitchFamily="2" charset="0"/>
                <a:ea typeface="Roboto Condensed Light" panose="02000000000000000000" pitchFamily="2" charset="0"/>
              </a:rPr>
              <a:t>Address the nature of your current information security</a:t>
            </a:r>
          </a:p>
        </p:txBody>
      </p:sp>
      <p:sp>
        <p:nvSpPr>
          <p:cNvPr id="42" name="TextBox 41">
            <a:extLst>
              <a:ext uri="{FF2B5EF4-FFF2-40B4-BE49-F238E27FC236}">
                <a16:creationId xmlns:a16="http://schemas.microsoft.com/office/drawing/2014/main" id="{490FFE64-4DF9-49C1-AC98-8FDE19BD9449}"/>
              </a:ext>
            </a:extLst>
          </p:cNvPr>
          <p:cNvSpPr txBox="1"/>
          <p:nvPr/>
        </p:nvSpPr>
        <p:spPr>
          <a:xfrm>
            <a:off x="3255620" y="3179883"/>
            <a:ext cx="2709243" cy="461665"/>
          </a:xfrm>
          <a:prstGeom prst="rect">
            <a:avLst/>
          </a:prstGeom>
        </p:spPr>
        <p:txBody>
          <a:bodyPr wrap="square" lIns="36000" rIns="36000" rtlCol="0">
            <a:spAutoFit/>
          </a:bodyPr>
          <a:lstStyle/>
          <a:p>
            <a:pPr algn="ctr"/>
            <a:r>
              <a:rPr lang="en-CA" sz="1200" b="1" dirty="0">
                <a:solidFill>
                  <a:schemeClr val="bg1"/>
                </a:solidFill>
                <a:latin typeface="Roboto Condensed Light" panose="02000000000000000000" pitchFamily="2" charset="0"/>
                <a:ea typeface="Roboto Condensed Light" panose="02000000000000000000" pitchFamily="2" charset="0"/>
              </a:rPr>
              <a:t>Highlight overlooked functions of your current security strategy</a:t>
            </a:r>
          </a:p>
        </p:txBody>
      </p:sp>
      <p:sp>
        <p:nvSpPr>
          <p:cNvPr id="43" name="TextBox 42">
            <a:extLst>
              <a:ext uri="{FF2B5EF4-FFF2-40B4-BE49-F238E27FC236}">
                <a16:creationId xmlns:a16="http://schemas.microsoft.com/office/drawing/2014/main" id="{21C4399F-C346-4C41-8066-C326D00173B4}"/>
              </a:ext>
            </a:extLst>
          </p:cNvPr>
          <p:cNvSpPr txBox="1"/>
          <p:nvPr/>
        </p:nvSpPr>
        <p:spPr>
          <a:xfrm>
            <a:off x="3092566" y="5063281"/>
            <a:ext cx="2988770" cy="461665"/>
          </a:xfrm>
          <a:prstGeom prst="rect">
            <a:avLst/>
          </a:prstGeom>
        </p:spPr>
        <p:txBody>
          <a:bodyPr wrap="square" lIns="36000" rIns="36000" rtlCol="0">
            <a:spAutoFit/>
          </a:bodyPr>
          <a:lstStyle/>
          <a:p>
            <a:pPr algn="ctr"/>
            <a:r>
              <a:rPr lang="en-CA" sz="1200" b="1" dirty="0">
                <a:solidFill>
                  <a:schemeClr val="bg1"/>
                </a:solidFill>
                <a:latin typeface="Roboto Condensed Light" panose="02000000000000000000" pitchFamily="2" charset="0"/>
                <a:ea typeface="Roboto Condensed Light" panose="02000000000000000000" pitchFamily="2" charset="0"/>
              </a:rPr>
              <a:t>Use our prepopulated deliverables to fast track your progress</a:t>
            </a:r>
          </a:p>
        </p:txBody>
      </p:sp>
      <p:sp>
        <p:nvSpPr>
          <p:cNvPr id="44" name="TextBox 43">
            <a:extLst>
              <a:ext uri="{FF2B5EF4-FFF2-40B4-BE49-F238E27FC236}">
                <a16:creationId xmlns:a16="http://schemas.microsoft.com/office/drawing/2014/main" id="{73B7257D-89A0-42CC-8B13-6CE9F022D675}"/>
              </a:ext>
            </a:extLst>
          </p:cNvPr>
          <p:cNvSpPr txBox="1"/>
          <p:nvPr/>
        </p:nvSpPr>
        <p:spPr>
          <a:xfrm>
            <a:off x="935756" y="955314"/>
            <a:ext cx="2774857" cy="321916"/>
          </a:xfrm>
          <a:prstGeom prst="rect">
            <a:avLst/>
          </a:prstGeom>
          <a:gradFill flip="none" rotWithShape="1">
            <a:gsLst>
              <a:gs pos="100000">
                <a:schemeClr val="accent6">
                  <a:lumMod val="60000"/>
                  <a:lumOff val="40000"/>
                </a:schemeClr>
              </a:gs>
              <a:gs pos="0">
                <a:schemeClr val="accent6"/>
              </a:gs>
            </a:gsLst>
            <a:lin ang="16200000" scaled="1"/>
            <a:tileRect/>
          </a:gradFill>
          <a:ln w="12700">
            <a:solidFill>
              <a:schemeClr val="bg1"/>
            </a:solidFill>
          </a:ln>
        </p:spPr>
        <p:txBody>
          <a:bodyPr wrap="square" rtlCol="0">
            <a:spAutoFit/>
          </a:bodyPr>
          <a:lstStyle/>
          <a:p>
            <a:pPr algn="ctr"/>
            <a:r>
              <a:rPr lang="en-CA" sz="1400" b="1" dirty="0">
                <a:solidFill>
                  <a:schemeClr val="bg1"/>
                </a:solidFill>
                <a:latin typeface="Montserrat SemiBold" panose="00000700000000000000" pitchFamily="2" charset="0"/>
              </a:rPr>
              <a:t>Value to the business</a:t>
            </a:r>
          </a:p>
        </p:txBody>
      </p:sp>
      <p:sp>
        <p:nvSpPr>
          <p:cNvPr id="45" name="TextBox 44">
            <a:extLst>
              <a:ext uri="{FF2B5EF4-FFF2-40B4-BE49-F238E27FC236}">
                <a16:creationId xmlns:a16="http://schemas.microsoft.com/office/drawing/2014/main" id="{13C5364D-46FC-472C-A7BF-6D9B68EFE724}"/>
              </a:ext>
            </a:extLst>
          </p:cNvPr>
          <p:cNvSpPr txBox="1"/>
          <p:nvPr/>
        </p:nvSpPr>
        <p:spPr>
          <a:xfrm>
            <a:off x="5396633" y="945343"/>
            <a:ext cx="2774857" cy="321916"/>
          </a:xfrm>
          <a:prstGeom prst="rect">
            <a:avLst/>
          </a:prstGeom>
          <a:gradFill flip="none" rotWithShape="1">
            <a:gsLst>
              <a:gs pos="100000">
                <a:schemeClr val="accent6">
                  <a:lumMod val="60000"/>
                  <a:lumOff val="40000"/>
                </a:schemeClr>
              </a:gs>
              <a:gs pos="0">
                <a:schemeClr val="accent6"/>
              </a:gs>
            </a:gsLst>
            <a:lin ang="16200000" scaled="1"/>
            <a:tileRect/>
          </a:gradFill>
          <a:ln w="12700">
            <a:solidFill>
              <a:schemeClr val="bg1"/>
            </a:solidFill>
          </a:ln>
        </p:spPr>
        <p:txBody>
          <a:bodyPr wrap="square" rtlCol="0">
            <a:spAutoFit/>
          </a:bodyPr>
          <a:lstStyle/>
          <a:p>
            <a:pPr algn="ctr"/>
            <a:r>
              <a:rPr lang="en-CA" sz="1400" b="1" dirty="0">
                <a:solidFill>
                  <a:schemeClr val="bg1"/>
                </a:solidFill>
                <a:latin typeface="Montserrat SemiBold" panose="00000700000000000000" pitchFamily="2" charset="0"/>
              </a:rPr>
              <a:t>Outcome</a:t>
            </a:r>
          </a:p>
        </p:txBody>
      </p:sp>
      <p:sp>
        <p:nvSpPr>
          <p:cNvPr id="46" name="TextBox 45">
            <a:extLst>
              <a:ext uri="{FF2B5EF4-FFF2-40B4-BE49-F238E27FC236}">
                <a16:creationId xmlns:a16="http://schemas.microsoft.com/office/drawing/2014/main" id="{9C046CDD-08C3-40B4-8A7F-3E1CDAC5013B}"/>
              </a:ext>
            </a:extLst>
          </p:cNvPr>
          <p:cNvSpPr txBox="1"/>
          <p:nvPr/>
        </p:nvSpPr>
        <p:spPr>
          <a:xfrm>
            <a:off x="6790995" y="3926920"/>
            <a:ext cx="2189759" cy="833754"/>
          </a:xfrm>
          <a:prstGeom prst="rect">
            <a:avLst/>
          </a:prstGeom>
        </p:spPr>
        <p:txBody>
          <a:bodyPr wrap="square" rtlCol="0" anchor="ctr">
            <a:noAutofit/>
          </a:bodyPr>
          <a:lstStyle/>
          <a:p>
            <a:pPr algn="r"/>
            <a:r>
              <a:rPr lang="en-CA" sz="1200" dirty="0">
                <a:latin typeface="Roboto Condensed Light" panose="02000000000000000000" pitchFamily="2" charset="0"/>
                <a:ea typeface="Roboto Condensed Light" panose="02000000000000000000" pitchFamily="2" charset="0"/>
              </a:rPr>
              <a:t>Document your current progress and path forward in the future. Know your goals and requirements, codified in a living document.</a:t>
            </a:r>
          </a:p>
        </p:txBody>
      </p:sp>
      <p:sp>
        <p:nvSpPr>
          <p:cNvPr id="47" name="TextBox 46">
            <a:extLst>
              <a:ext uri="{FF2B5EF4-FFF2-40B4-BE49-F238E27FC236}">
                <a16:creationId xmlns:a16="http://schemas.microsoft.com/office/drawing/2014/main" id="{A66AEED8-A814-4E74-B6EC-29C5C2B91952}"/>
              </a:ext>
            </a:extLst>
          </p:cNvPr>
          <p:cNvSpPr txBox="1"/>
          <p:nvPr/>
        </p:nvSpPr>
        <p:spPr>
          <a:xfrm>
            <a:off x="7717947" y="5840714"/>
            <a:ext cx="1302935" cy="830997"/>
          </a:xfrm>
          <a:prstGeom prst="rect">
            <a:avLst/>
          </a:prstGeom>
        </p:spPr>
        <p:txBody>
          <a:bodyPr wrap="square" rtlCol="0">
            <a:spAutoFit/>
          </a:bodyPr>
          <a:lstStyle/>
          <a:p>
            <a:pPr algn="r"/>
            <a:r>
              <a:rPr lang="en-US" sz="1200" dirty="0">
                <a:latin typeface="Roboto Condensed Light" panose="02000000000000000000" pitchFamily="2" charset="0"/>
                <a:ea typeface="Roboto Condensed Light" panose="02000000000000000000" pitchFamily="2" charset="0"/>
              </a:rPr>
              <a:t>Future-proof your security strategy for any contingency.</a:t>
            </a:r>
            <a:endParaRPr lang="en-CA" sz="1200" dirty="0">
              <a:latin typeface="Roboto Condensed Light" panose="02000000000000000000" pitchFamily="2" charset="0"/>
              <a:ea typeface="Roboto Condensed Light" panose="02000000000000000000" pitchFamily="2" charset="0"/>
            </a:endParaRPr>
          </a:p>
        </p:txBody>
      </p:sp>
      <p:sp>
        <p:nvSpPr>
          <p:cNvPr id="48" name="TextBox 47">
            <a:extLst>
              <a:ext uri="{FF2B5EF4-FFF2-40B4-BE49-F238E27FC236}">
                <a16:creationId xmlns:a16="http://schemas.microsoft.com/office/drawing/2014/main" id="{E18B6649-6742-4BC1-A6B5-6FDFDD1D25E6}"/>
              </a:ext>
            </a:extLst>
          </p:cNvPr>
          <p:cNvSpPr txBox="1"/>
          <p:nvPr/>
        </p:nvSpPr>
        <p:spPr>
          <a:xfrm>
            <a:off x="88055" y="2149068"/>
            <a:ext cx="3366858" cy="646331"/>
          </a:xfrm>
          <a:prstGeom prst="rect">
            <a:avLst/>
          </a:prstGeom>
        </p:spPr>
        <p:txBody>
          <a:bodyPr wrap="square" rtlCol="0">
            <a:spAutoFit/>
          </a:bodyPr>
          <a:lstStyle/>
          <a:p>
            <a:r>
              <a:rPr lang="en-CA" sz="1200" dirty="0">
                <a:solidFill>
                  <a:schemeClr val="bg1"/>
                </a:solidFill>
                <a:latin typeface="Roboto Condensed Light" panose="02000000000000000000" pitchFamily="2" charset="0"/>
                <a:ea typeface="Roboto Condensed Light" panose="02000000000000000000" pitchFamily="2" charset="0"/>
              </a:rPr>
              <a:t>Eliminate gaps in process and k</a:t>
            </a:r>
            <a:r>
              <a:rPr lang="en-US" sz="1200" dirty="0">
                <a:solidFill>
                  <a:schemeClr val="bg1"/>
                </a:solidFill>
                <a:latin typeface="Roboto Condensed Light" panose="02000000000000000000" pitchFamily="2" charset="0"/>
                <a:ea typeface="Roboto Condensed Light" panose="02000000000000000000" pitchFamily="2" charset="0"/>
              </a:rPr>
              <a:t>now what is in scope for your security strategy. Learn what pressures your business and industry are under.</a:t>
            </a:r>
            <a:endParaRPr lang="en-CA" sz="1200" dirty="0">
              <a:solidFill>
                <a:schemeClr val="bg1"/>
              </a:solidFill>
              <a:latin typeface="Roboto Condensed Light" panose="02000000000000000000" pitchFamily="2" charset="0"/>
              <a:ea typeface="Roboto Condensed Light" panose="02000000000000000000" pitchFamily="2" charset="0"/>
            </a:endParaRPr>
          </a:p>
        </p:txBody>
      </p:sp>
      <p:sp>
        <p:nvSpPr>
          <p:cNvPr id="49" name="TextBox 48">
            <a:extLst>
              <a:ext uri="{FF2B5EF4-FFF2-40B4-BE49-F238E27FC236}">
                <a16:creationId xmlns:a16="http://schemas.microsoft.com/office/drawing/2014/main" id="{2155E108-6C82-46A0-B366-92746EE0012F}"/>
              </a:ext>
            </a:extLst>
          </p:cNvPr>
          <p:cNvSpPr txBox="1"/>
          <p:nvPr/>
        </p:nvSpPr>
        <p:spPr>
          <a:xfrm>
            <a:off x="96350" y="1249591"/>
            <a:ext cx="3366858" cy="646331"/>
          </a:xfrm>
          <a:prstGeom prst="rect">
            <a:avLst/>
          </a:prstGeom>
        </p:spPr>
        <p:txBody>
          <a:bodyPr wrap="square" rtlCol="0">
            <a:spAutoFit/>
          </a:bodyPr>
          <a:lstStyle/>
          <a:p>
            <a:r>
              <a:rPr lang="en-CA" sz="1200" dirty="0">
                <a:solidFill>
                  <a:schemeClr val="bg1"/>
                </a:solidFill>
                <a:latin typeface="Roboto Condensed Light" panose="02000000000000000000" pitchFamily="2" charset="0"/>
                <a:ea typeface="Roboto Condensed Light" panose="02000000000000000000" pitchFamily="2" charset="0"/>
              </a:rPr>
              <a:t>Have documentation that paints a picture of the road to compliance. Integrate your framework with your risk tolerance and external pressures.</a:t>
            </a:r>
          </a:p>
        </p:txBody>
      </p:sp>
      <p:sp>
        <p:nvSpPr>
          <p:cNvPr id="50" name="TextBox 49">
            <a:extLst>
              <a:ext uri="{FF2B5EF4-FFF2-40B4-BE49-F238E27FC236}">
                <a16:creationId xmlns:a16="http://schemas.microsoft.com/office/drawing/2014/main" id="{60696207-62F3-40C1-9BBD-09925F52441A}"/>
              </a:ext>
            </a:extLst>
          </p:cNvPr>
          <p:cNvSpPr txBox="1"/>
          <p:nvPr/>
        </p:nvSpPr>
        <p:spPr>
          <a:xfrm>
            <a:off x="88055" y="3273900"/>
            <a:ext cx="2950551" cy="273630"/>
          </a:xfrm>
          <a:prstGeom prst="rect">
            <a:avLst/>
          </a:prstGeom>
        </p:spPr>
        <p:txBody>
          <a:bodyPr wrap="square" rtlCol="0">
            <a:spAutoFit/>
          </a:bodyPr>
          <a:lstStyle/>
          <a:p>
            <a:endParaRPr lang="en-CA" sz="1100" dirty="0">
              <a:solidFill>
                <a:schemeClr val="bg1"/>
              </a:solidFill>
            </a:endParaRPr>
          </a:p>
        </p:txBody>
      </p:sp>
      <p:sp>
        <p:nvSpPr>
          <p:cNvPr id="51" name="TextBox 50">
            <a:extLst>
              <a:ext uri="{FF2B5EF4-FFF2-40B4-BE49-F238E27FC236}">
                <a16:creationId xmlns:a16="http://schemas.microsoft.com/office/drawing/2014/main" id="{1F468ED4-9591-4E38-B7E1-F260F14C20BB}"/>
              </a:ext>
            </a:extLst>
          </p:cNvPr>
          <p:cNvSpPr txBox="1"/>
          <p:nvPr/>
        </p:nvSpPr>
        <p:spPr>
          <a:xfrm>
            <a:off x="6068636" y="3087550"/>
            <a:ext cx="2915089" cy="646331"/>
          </a:xfrm>
          <a:prstGeom prst="rect">
            <a:avLst/>
          </a:prstGeom>
        </p:spPr>
        <p:txBody>
          <a:bodyPr wrap="square" rtlCol="0">
            <a:spAutoFit/>
          </a:bodyPr>
          <a:lstStyle/>
          <a:p>
            <a:pPr algn="r"/>
            <a:r>
              <a:rPr lang="en-CA" sz="1200" dirty="0">
                <a:solidFill>
                  <a:schemeClr val="bg1"/>
                </a:solidFill>
                <a:latin typeface="Roboto Condensed Light" panose="02000000000000000000" pitchFamily="2" charset="0"/>
                <a:ea typeface="Roboto Condensed Light" panose="02000000000000000000" pitchFamily="2" charset="0"/>
              </a:rPr>
              <a:t>Instead of pursing ad hoc projects, know what needs work and how to prioritize your pressing security issues. </a:t>
            </a:r>
          </a:p>
        </p:txBody>
      </p:sp>
      <p:sp>
        <p:nvSpPr>
          <p:cNvPr id="52" name="TextBox 51">
            <a:extLst>
              <a:ext uri="{FF2B5EF4-FFF2-40B4-BE49-F238E27FC236}">
                <a16:creationId xmlns:a16="http://schemas.microsoft.com/office/drawing/2014/main" id="{89935DBC-D52E-4FF6-87D7-580005E7CB3F}"/>
              </a:ext>
            </a:extLst>
          </p:cNvPr>
          <p:cNvSpPr txBox="1"/>
          <p:nvPr/>
        </p:nvSpPr>
        <p:spPr>
          <a:xfrm>
            <a:off x="63883" y="4905610"/>
            <a:ext cx="1766201" cy="777006"/>
          </a:xfrm>
          <a:prstGeom prst="rect">
            <a:avLst/>
          </a:prstGeom>
        </p:spPr>
        <p:txBody>
          <a:bodyPr wrap="square" rtlCol="0" anchor="ctr">
            <a:noAutofit/>
          </a:bodyPr>
          <a:lstStyle/>
          <a:p>
            <a:r>
              <a:rPr lang="en-CA" sz="1200" dirty="0">
                <a:latin typeface="Roboto Condensed Light" panose="02000000000000000000" pitchFamily="2" charset="0"/>
                <a:ea typeface="Roboto Condensed Light" panose="02000000000000000000" pitchFamily="2" charset="0"/>
              </a:rPr>
              <a:t>Let Info-Tech do the work for you. With completed deliverables, have tangible documents to convey your business needs.</a:t>
            </a:r>
          </a:p>
        </p:txBody>
      </p:sp>
      <p:sp>
        <p:nvSpPr>
          <p:cNvPr id="53" name="TextBox 52">
            <a:extLst>
              <a:ext uri="{FF2B5EF4-FFF2-40B4-BE49-F238E27FC236}">
                <a16:creationId xmlns:a16="http://schemas.microsoft.com/office/drawing/2014/main" id="{88AF6955-186A-4148-9853-12F6D447B434}"/>
              </a:ext>
            </a:extLst>
          </p:cNvPr>
          <p:cNvSpPr txBox="1"/>
          <p:nvPr/>
        </p:nvSpPr>
        <p:spPr>
          <a:xfrm>
            <a:off x="7186722" y="4878615"/>
            <a:ext cx="1881482" cy="830997"/>
          </a:xfrm>
          <a:prstGeom prst="rect">
            <a:avLst/>
          </a:prstGeom>
        </p:spPr>
        <p:txBody>
          <a:bodyPr wrap="square" rtlCol="0">
            <a:spAutoFit/>
          </a:bodyPr>
          <a:lstStyle/>
          <a:p>
            <a:pPr algn="r"/>
            <a:r>
              <a:rPr lang="en-CA" sz="1200" dirty="0">
                <a:latin typeface="Roboto Condensed Light" panose="02000000000000000000" pitchFamily="2" charset="0"/>
                <a:ea typeface="Roboto Condensed Light" panose="02000000000000000000" pitchFamily="2" charset="0"/>
              </a:rPr>
              <a:t>A comprehensive set of deliverables with concrete, defensible data to justify any business changes. </a:t>
            </a:r>
          </a:p>
        </p:txBody>
      </p:sp>
      <p:sp>
        <p:nvSpPr>
          <p:cNvPr id="54" name="TextBox 53">
            <a:extLst>
              <a:ext uri="{FF2B5EF4-FFF2-40B4-BE49-F238E27FC236}">
                <a16:creationId xmlns:a16="http://schemas.microsoft.com/office/drawing/2014/main" id="{F32D16B0-3115-4616-BBF5-6626C312EB5C}"/>
              </a:ext>
            </a:extLst>
          </p:cNvPr>
          <p:cNvSpPr txBox="1"/>
          <p:nvPr/>
        </p:nvSpPr>
        <p:spPr>
          <a:xfrm>
            <a:off x="88055" y="5748381"/>
            <a:ext cx="1355798" cy="1015663"/>
          </a:xfrm>
          <a:prstGeom prst="rect">
            <a:avLst/>
          </a:prstGeom>
        </p:spPr>
        <p:txBody>
          <a:bodyPr wrap="square" rtlCol="0">
            <a:spAutoFit/>
          </a:bodyPr>
          <a:lstStyle/>
          <a:p>
            <a:r>
              <a:rPr lang="en-CA" sz="1200" dirty="0">
                <a:latin typeface="Roboto Condensed Light" panose="02000000000000000000" pitchFamily="2" charset="0"/>
                <a:ea typeface="Roboto Condensed Light" panose="02000000000000000000" pitchFamily="2" charset="0"/>
              </a:rPr>
              <a:t>Pivot and change prioritization to meet the needs of your security deficits.</a:t>
            </a:r>
          </a:p>
        </p:txBody>
      </p:sp>
      <p:sp>
        <p:nvSpPr>
          <p:cNvPr id="56" name="TextBox 55">
            <a:extLst>
              <a:ext uri="{FF2B5EF4-FFF2-40B4-BE49-F238E27FC236}">
                <a16:creationId xmlns:a16="http://schemas.microsoft.com/office/drawing/2014/main" id="{2AB37DCA-0AC5-41C2-AC62-9DD608833E00}"/>
              </a:ext>
            </a:extLst>
          </p:cNvPr>
          <p:cNvSpPr txBox="1"/>
          <p:nvPr/>
        </p:nvSpPr>
        <p:spPr>
          <a:xfrm>
            <a:off x="88055" y="3933585"/>
            <a:ext cx="2294853" cy="820424"/>
          </a:xfrm>
          <a:prstGeom prst="rect">
            <a:avLst/>
          </a:prstGeom>
        </p:spPr>
        <p:txBody>
          <a:bodyPr wrap="square" rtlCol="0" anchor="ctr">
            <a:noAutofit/>
          </a:bodyPr>
          <a:lstStyle/>
          <a:p>
            <a:r>
              <a:rPr lang="en-US" sz="1200" dirty="0">
                <a:latin typeface="Roboto Condensed Light" panose="02000000000000000000" pitchFamily="2" charset="0"/>
                <a:ea typeface="Roboto Condensed Light" panose="02000000000000000000" pitchFamily="2" charset="0"/>
              </a:rPr>
              <a:t>Create a plan for your future state of information security. Refer to and update your target state as your business needs change.</a:t>
            </a:r>
            <a:endParaRPr lang="en-CA" sz="1200" dirty="0">
              <a:latin typeface="Roboto Condensed Light" panose="02000000000000000000" pitchFamily="2" charset="0"/>
              <a:ea typeface="Roboto Condensed Light" panose="02000000000000000000" pitchFamily="2" charset="0"/>
            </a:endParaRPr>
          </a:p>
        </p:txBody>
      </p:sp>
      <p:sp>
        <p:nvSpPr>
          <p:cNvPr id="57" name="TextBox 56">
            <a:extLst>
              <a:ext uri="{FF2B5EF4-FFF2-40B4-BE49-F238E27FC236}">
                <a16:creationId xmlns:a16="http://schemas.microsoft.com/office/drawing/2014/main" id="{9205620B-F520-4AC0-9730-42DD33B2C76B}"/>
              </a:ext>
            </a:extLst>
          </p:cNvPr>
          <p:cNvSpPr txBox="1"/>
          <p:nvPr/>
        </p:nvSpPr>
        <p:spPr>
          <a:xfrm>
            <a:off x="5537893" y="2149068"/>
            <a:ext cx="3443454" cy="646331"/>
          </a:xfrm>
          <a:prstGeom prst="rect">
            <a:avLst/>
          </a:prstGeom>
        </p:spPr>
        <p:txBody>
          <a:bodyPr wrap="square" rtlCol="0">
            <a:spAutoFit/>
          </a:bodyPr>
          <a:lstStyle/>
          <a:p>
            <a:pPr algn="r"/>
            <a:r>
              <a:rPr lang="en-CA" sz="1200" dirty="0">
                <a:solidFill>
                  <a:schemeClr val="bg1"/>
                </a:solidFill>
                <a:latin typeface="Roboto Condensed Light" panose="02000000000000000000" pitchFamily="2" charset="0"/>
                <a:ea typeface="Roboto Condensed Light" panose="02000000000000000000" pitchFamily="2" charset="0"/>
              </a:rPr>
              <a:t>Gain insight into your current state, allowing you to focus on high-value projects first, transitioning towards a target state.</a:t>
            </a:r>
          </a:p>
        </p:txBody>
      </p:sp>
      <p:sp>
        <p:nvSpPr>
          <p:cNvPr id="58" name="TextBox 57">
            <a:extLst>
              <a:ext uri="{FF2B5EF4-FFF2-40B4-BE49-F238E27FC236}">
                <a16:creationId xmlns:a16="http://schemas.microsoft.com/office/drawing/2014/main" id="{8818D2D0-414E-4E86-ACF2-B676392C6041}"/>
              </a:ext>
            </a:extLst>
          </p:cNvPr>
          <p:cNvSpPr txBox="1"/>
          <p:nvPr/>
        </p:nvSpPr>
        <p:spPr>
          <a:xfrm>
            <a:off x="5614490" y="1341924"/>
            <a:ext cx="3366858" cy="461665"/>
          </a:xfrm>
          <a:prstGeom prst="rect">
            <a:avLst/>
          </a:prstGeom>
        </p:spPr>
        <p:txBody>
          <a:bodyPr wrap="square" rtlCol="0">
            <a:spAutoFit/>
          </a:bodyPr>
          <a:lstStyle/>
          <a:p>
            <a:pPr algn="r"/>
            <a:r>
              <a:rPr lang="en-US" sz="1200" dirty="0">
                <a:solidFill>
                  <a:schemeClr val="bg1"/>
                </a:solidFill>
                <a:latin typeface="Roboto Condensed Light" panose="02000000000000000000" pitchFamily="2" charset="0"/>
                <a:ea typeface="Roboto Condensed Light" panose="02000000000000000000" pitchFamily="2" charset="0"/>
              </a:rPr>
              <a:t>B</a:t>
            </a:r>
            <a:r>
              <a:rPr lang="en-CA" sz="1200" dirty="0">
                <a:solidFill>
                  <a:schemeClr val="bg1"/>
                </a:solidFill>
                <a:latin typeface="Roboto Condensed Light" panose="02000000000000000000" pitchFamily="2" charset="0"/>
                <a:ea typeface="Roboto Condensed Light" panose="02000000000000000000" pitchFamily="2" charset="0"/>
              </a:rPr>
              <a:t>e ready for future changes by aligning your security strategy to security framework best practices.</a:t>
            </a:r>
          </a:p>
        </p:txBody>
      </p:sp>
      <p:sp>
        <p:nvSpPr>
          <p:cNvPr id="59" name="TextBox 58">
            <a:extLst>
              <a:ext uri="{FF2B5EF4-FFF2-40B4-BE49-F238E27FC236}">
                <a16:creationId xmlns:a16="http://schemas.microsoft.com/office/drawing/2014/main" id="{EC43348E-1A84-4290-A4BC-1225F44ABCA9}"/>
              </a:ext>
            </a:extLst>
          </p:cNvPr>
          <p:cNvSpPr txBox="1"/>
          <p:nvPr/>
        </p:nvSpPr>
        <p:spPr>
          <a:xfrm>
            <a:off x="98075" y="3087550"/>
            <a:ext cx="2930509" cy="646331"/>
          </a:xfrm>
          <a:prstGeom prst="rect">
            <a:avLst/>
          </a:prstGeom>
        </p:spPr>
        <p:txBody>
          <a:bodyPr wrap="square" rtlCol="0">
            <a:spAutoFit/>
          </a:bodyPr>
          <a:lstStyle/>
          <a:p>
            <a:r>
              <a:rPr lang="en-CA" sz="1200" dirty="0">
                <a:solidFill>
                  <a:schemeClr val="bg1"/>
                </a:solidFill>
                <a:latin typeface="Roboto Condensed Light" panose="02000000000000000000" pitchFamily="2" charset="0"/>
                <a:ea typeface="Roboto Condensed Light" panose="02000000000000000000" pitchFamily="2" charset="0"/>
              </a:rPr>
              <a:t>Build a comprehensive security program that brings to light all aspects of your security program.</a:t>
            </a:r>
          </a:p>
        </p:txBody>
      </p:sp>
      <p:sp>
        <p:nvSpPr>
          <p:cNvPr id="2" name="Arrow: Down 1">
            <a:extLst>
              <a:ext uri="{FF2B5EF4-FFF2-40B4-BE49-F238E27FC236}">
                <a16:creationId xmlns:a16="http://schemas.microsoft.com/office/drawing/2014/main" id="{3FC03ACB-24EE-4752-90A6-82A35C7AD5FE}"/>
              </a:ext>
            </a:extLst>
          </p:cNvPr>
          <p:cNvSpPr/>
          <p:nvPr/>
        </p:nvSpPr>
        <p:spPr>
          <a:xfrm>
            <a:off x="9122204" y="1256462"/>
            <a:ext cx="671510" cy="5448909"/>
          </a:xfrm>
          <a:prstGeom prst="downArrow">
            <a:avLst/>
          </a:prstGeom>
          <a:gradFill flip="none" rotWithShape="1">
            <a:gsLst>
              <a:gs pos="100000">
                <a:schemeClr val="accent6">
                  <a:lumMod val="60000"/>
                  <a:lumOff val="40000"/>
                </a:schemeClr>
              </a:gs>
              <a:gs pos="0">
                <a:schemeClr val="accent6"/>
              </a:gs>
            </a:gsLst>
            <a:lin ang="16200000" scaled="1"/>
            <a:tileRect/>
          </a:gradFill>
          <a:ln w="127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TextBox 2">
            <a:extLst>
              <a:ext uri="{FF2B5EF4-FFF2-40B4-BE49-F238E27FC236}">
                <a16:creationId xmlns:a16="http://schemas.microsoft.com/office/drawing/2014/main" id="{ED892698-9963-499E-A801-CE154546B1B2}"/>
              </a:ext>
            </a:extLst>
          </p:cNvPr>
          <p:cNvSpPr txBox="1"/>
          <p:nvPr/>
        </p:nvSpPr>
        <p:spPr>
          <a:xfrm>
            <a:off x="9830594" y="1290659"/>
            <a:ext cx="2180783" cy="5033941"/>
          </a:xfrm>
          <a:prstGeom prst="rect">
            <a:avLst/>
          </a:prstGeom>
        </p:spPr>
        <p:txBody>
          <a:bodyPr wrap="square" lIns="0" tIns="0" rIns="0" bIns="0" numCol="1" spcCol="360000" rtlCol="0">
            <a:noAutofit/>
          </a:bodyPr>
          <a:lstStyle/>
          <a:p>
            <a:pPr marL="179388" indent="-179388" algn="l">
              <a:lnSpc>
                <a:spcPct val="110000"/>
              </a:lnSpc>
              <a:buFont typeface="Arial" panose="020B0604020202020204" pitchFamily="34" charset="0"/>
              <a:buChar char="•"/>
              <a:tabLst/>
            </a:pPr>
            <a:endParaRPr lang="en-CA"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20" name="Text Placeholder 3">
            <a:extLst>
              <a:ext uri="{FF2B5EF4-FFF2-40B4-BE49-F238E27FC236}">
                <a16:creationId xmlns:a16="http://schemas.microsoft.com/office/drawing/2014/main" id="{3B1EE5F1-0943-40AF-BCB0-6CF67A83E6ED}"/>
              </a:ext>
            </a:extLst>
          </p:cNvPr>
          <p:cNvSpPr txBox="1">
            <a:spLocks/>
          </p:cNvSpPr>
          <p:nvPr/>
        </p:nvSpPr>
        <p:spPr>
          <a:xfrm>
            <a:off x="9792352" y="1256462"/>
            <a:ext cx="2223016" cy="50339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400" dirty="0">
                <a:solidFill>
                  <a:srgbClr val="FFFFFF"/>
                </a:solidFill>
                <a:latin typeface="Roboto Condensed Light" panose="02000000000000000000" pitchFamily="2" charset="0"/>
                <a:ea typeface="Roboto Condensed Light" panose="02000000000000000000" pitchFamily="2" charset="0"/>
              </a:rPr>
              <a:t>Evolve the security program to be more proactive by leveraging Info-Tech’s approach to building a security strategy.</a:t>
            </a:r>
          </a:p>
          <a:p>
            <a:pPr>
              <a:lnSpc>
                <a:spcPct val="120000"/>
              </a:lnSpc>
            </a:pPr>
            <a:r>
              <a:rPr lang="en-US" sz="1400" dirty="0">
                <a:solidFill>
                  <a:srgbClr val="FFFFFF"/>
                </a:solidFill>
                <a:latin typeface="Roboto Condensed Light" panose="02000000000000000000" pitchFamily="2" charset="0"/>
                <a:ea typeface="Roboto Condensed Light" panose="02000000000000000000" pitchFamily="2" charset="0"/>
              </a:rPr>
              <a:t>Dive deep into security obligations and security pressures to define the business context.</a:t>
            </a:r>
          </a:p>
          <a:p>
            <a:pPr>
              <a:lnSpc>
                <a:spcPct val="120000"/>
              </a:lnSpc>
            </a:pPr>
            <a:r>
              <a:rPr lang="en-US" sz="1400" dirty="0">
                <a:solidFill>
                  <a:srgbClr val="FFFFFF"/>
                </a:solidFill>
                <a:latin typeface="Roboto Condensed Light" panose="02000000000000000000" pitchFamily="2" charset="0"/>
                <a:ea typeface="Roboto Condensed Light" panose="02000000000000000000" pitchFamily="2" charset="0"/>
              </a:rPr>
              <a:t>Conduct a thorough current state and future state analysis that is aligned with a best-of-breed framework.</a:t>
            </a:r>
          </a:p>
          <a:p>
            <a:pPr>
              <a:lnSpc>
                <a:spcPct val="120000"/>
              </a:lnSpc>
            </a:pPr>
            <a:r>
              <a:rPr lang="en-US" sz="1400" dirty="0">
                <a:solidFill>
                  <a:srgbClr val="FFFFFF"/>
                </a:solidFill>
                <a:latin typeface="Roboto Condensed Light" panose="02000000000000000000" pitchFamily="2" charset="0"/>
                <a:ea typeface="Roboto Condensed Light" panose="02000000000000000000" pitchFamily="2" charset="0"/>
              </a:rPr>
              <a:t>Prioritize gap-closing initiatives to create a living security strategy roadmap.</a:t>
            </a:r>
          </a:p>
        </p:txBody>
      </p:sp>
    </p:spTree>
    <p:extLst>
      <p:ext uri="{BB962C8B-B14F-4D97-AF65-F5344CB8AC3E}">
        <p14:creationId xmlns:p14="http://schemas.microsoft.com/office/powerpoint/2010/main" val="116427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213"/>
            <a:ext cx="12193588" cy="1124744"/>
          </a:xfrm>
          <a:gradFill flip="none" rotWithShape="1">
            <a:gsLst>
              <a:gs pos="0">
                <a:schemeClr val="accent1"/>
              </a:gs>
              <a:gs pos="100000">
                <a:schemeClr val="accent1">
                  <a:lumMod val="60000"/>
                  <a:lumOff val="40000"/>
                </a:schemeClr>
              </a:gs>
            </a:gsLst>
            <a:lin ang="16200000" scaled="1"/>
            <a:tileRect/>
          </a:gradFill>
        </p:spPr>
        <p:txBody>
          <a:bodyPr anchor="ctr"/>
          <a:lstStyle/>
          <a:p>
            <a:r>
              <a:rPr lang="en-CA" sz="3600" dirty="0">
                <a:solidFill>
                  <a:schemeClr val="bg2"/>
                </a:solidFill>
                <a:latin typeface="Montserrat SemiBold" panose="00000700000000000000" pitchFamily="2" charset="0"/>
              </a:rPr>
              <a:t>Use Info-Tech’s blueprint to save one to three months</a:t>
            </a:r>
          </a:p>
        </p:txBody>
      </p:sp>
      <p:sp>
        <p:nvSpPr>
          <p:cNvPr id="22" name="Rectangle 17"/>
          <p:cNvSpPr/>
          <p:nvPr/>
        </p:nvSpPr>
        <p:spPr>
          <a:xfrm>
            <a:off x="925346" y="1614888"/>
            <a:ext cx="1986680" cy="708912"/>
          </a:xfrm>
          <a:prstGeom prst="rect">
            <a:avLst/>
          </a:prstGeom>
          <a:gradFill flip="none" rotWithShape="1">
            <a:gsLst>
              <a:gs pos="0">
                <a:schemeClr val="accent6"/>
              </a:gs>
              <a:gs pos="100000">
                <a:schemeClr val="accent6">
                  <a:lumMod val="60000"/>
                  <a:lumOff val="40000"/>
                </a:schemeClr>
              </a:gs>
            </a:gsLst>
            <a:lin ang="16200000" scaled="1"/>
            <a:tileRect/>
          </a:gradFill>
          <a:ln w="19050">
            <a:solidFill>
              <a:schemeClr val="tx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CA" sz="1400" b="1" dirty="0">
                <a:solidFill>
                  <a:schemeClr val="bg1"/>
                </a:solidFill>
                <a:latin typeface="Exo Light" panose="02000303000000000000" pitchFamily="2" charset="0"/>
                <a:ea typeface="Roboto Condensed Light" panose="02000000000000000000" pitchFamily="2" charset="0"/>
              </a:rPr>
              <a:t>Phase 1:</a:t>
            </a:r>
            <a:r>
              <a:rPr lang="en-CA" sz="1400" dirty="0">
                <a:solidFill>
                  <a:schemeClr val="bg1"/>
                </a:solidFill>
                <a:latin typeface="Exo Light" panose="02000303000000000000" pitchFamily="2" charset="0"/>
                <a:ea typeface="Roboto Condensed Light" panose="02000000000000000000" pitchFamily="2" charset="0"/>
              </a:rPr>
              <a:t> Assess Security Requirements</a:t>
            </a:r>
          </a:p>
        </p:txBody>
      </p:sp>
      <p:sp>
        <p:nvSpPr>
          <p:cNvPr id="23" name="Rectangle 17"/>
          <p:cNvSpPr/>
          <p:nvPr/>
        </p:nvSpPr>
        <p:spPr>
          <a:xfrm>
            <a:off x="925346" y="3389089"/>
            <a:ext cx="1986680" cy="661065"/>
          </a:xfrm>
          <a:prstGeom prst="rect">
            <a:avLst/>
          </a:prstGeom>
          <a:gradFill flip="none" rotWithShape="1">
            <a:gsLst>
              <a:gs pos="0">
                <a:schemeClr val="accent6"/>
              </a:gs>
              <a:gs pos="100000">
                <a:schemeClr val="accent6">
                  <a:lumMod val="60000"/>
                  <a:lumOff val="40000"/>
                </a:schemeClr>
              </a:gs>
            </a:gsLst>
            <a:lin ang="16200000" scaled="1"/>
            <a:tileRect/>
          </a:gradFill>
          <a:ln w="19050">
            <a:solidFill>
              <a:schemeClr val="tx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CA" sz="1400" b="1" dirty="0">
                <a:solidFill>
                  <a:schemeClr val="bg1"/>
                </a:solidFill>
                <a:latin typeface="Exo Light" panose="02000303000000000000" pitchFamily="2" charset="0"/>
                <a:ea typeface="Roboto Condensed Light" panose="02000000000000000000" pitchFamily="2" charset="0"/>
              </a:rPr>
              <a:t>Phase 3:</a:t>
            </a:r>
            <a:r>
              <a:rPr lang="en-CA" sz="1400" dirty="0">
                <a:solidFill>
                  <a:schemeClr val="bg1"/>
                </a:solidFill>
                <a:latin typeface="Exo Light" panose="02000303000000000000" pitchFamily="2" charset="0"/>
                <a:ea typeface="Roboto Condensed Light" panose="02000000000000000000" pitchFamily="2" charset="0"/>
              </a:rPr>
              <a:t> Prioritize Initiatives and Plan Roadmap</a:t>
            </a:r>
          </a:p>
        </p:txBody>
      </p:sp>
      <p:sp>
        <p:nvSpPr>
          <p:cNvPr id="24" name="Rectangle 17"/>
          <p:cNvSpPr/>
          <p:nvPr/>
        </p:nvSpPr>
        <p:spPr>
          <a:xfrm>
            <a:off x="931271" y="4239779"/>
            <a:ext cx="1980755" cy="724508"/>
          </a:xfrm>
          <a:prstGeom prst="rect">
            <a:avLst/>
          </a:prstGeom>
          <a:gradFill flip="none" rotWithShape="1">
            <a:gsLst>
              <a:gs pos="0">
                <a:schemeClr val="accent6"/>
              </a:gs>
              <a:gs pos="100000">
                <a:schemeClr val="accent6">
                  <a:lumMod val="60000"/>
                  <a:lumOff val="40000"/>
                </a:schemeClr>
              </a:gs>
            </a:gsLst>
            <a:lin ang="16200000" scaled="1"/>
            <a:tileRect/>
          </a:gradFill>
          <a:ln w="19050">
            <a:solidFill>
              <a:schemeClr val="tx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CA" sz="1400" b="1" dirty="0">
                <a:solidFill>
                  <a:schemeClr val="bg1"/>
                </a:solidFill>
                <a:latin typeface="Exo Light" panose="02000303000000000000" pitchFamily="2" charset="0"/>
                <a:ea typeface="Roboto Condensed Light" panose="02000000000000000000" pitchFamily="2" charset="0"/>
              </a:rPr>
              <a:t>Phase 4:</a:t>
            </a:r>
            <a:r>
              <a:rPr lang="en-CA" sz="1400" dirty="0">
                <a:solidFill>
                  <a:schemeClr val="bg1"/>
                </a:solidFill>
                <a:latin typeface="Exo Light" panose="02000303000000000000" pitchFamily="2" charset="0"/>
                <a:ea typeface="Roboto Condensed Light" panose="02000000000000000000" pitchFamily="2" charset="0"/>
              </a:rPr>
              <a:t> Plan for the Transition</a:t>
            </a:r>
          </a:p>
        </p:txBody>
      </p:sp>
      <p:sp>
        <p:nvSpPr>
          <p:cNvPr id="25" name="Rectangle 33"/>
          <p:cNvSpPr/>
          <p:nvPr/>
        </p:nvSpPr>
        <p:spPr>
          <a:xfrm>
            <a:off x="3287713" y="1622231"/>
            <a:ext cx="1045193" cy="701569"/>
          </a:xfrm>
          <a:prstGeom prst="rect">
            <a:avLst/>
          </a:prstGeom>
          <a:gradFill flip="none" rotWithShape="1">
            <a:gsLst>
              <a:gs pos="0">
                <a:schemeClr val="accent1"/>
              </a:gs>
              <a:gs pos="100000">
                <a:schemeClr val="accent1">
                  <a:lumMod val="60000"/>
                  <a:lumOff val="40000"/>
                </a:schemeClr>
              </a:gs>
            </a:gsLst>
            <a:lin ang="162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latin typeface="Roboto Condensed Light" panose="02000000000000000000" pitchFamily="2" charset="0"/>
                <a:ea typeface="Roboto Condensed Light" panose="02000000000000000000" pitchFamily="2" charset="0"/>
              </a:rPr>
              <a:t>1-5 people</a:t>
            </a:r>
          </a:p>
        </p:txBody>
      </p:sp>
      <p:sp>
        <p:nvSpPr>
          <p:cNvPr id="26" name="Rectangle 33"/>
          <p:cNvSpPr/>
          <p:nvPr/>
        </p:nvSpPr>
        <p:spPr>
          <a:xfrm>
            <a:off x="3285278" y="3389090"/>
            <a:ext cx="1045193" cy="661064"/>
          </a:xfrm>
          <a:prstGeom prst="rect">
            <a:avLst/>
          </a:prstGeom>
          <a:gradFill flip="none" rotWithShape="1">
            <a:gsLst>
              <a:gs pos="0">
                <a:schemeClr val="accent1"/>
              </a:gs>
              <a:gs pos="100000">
                <a:schemeClr val="accent1">
                  <a:lumMod val="60000"/>
                  <a:lumOff val="40000"/>
                </a:schemeClr>
              </a:gs>
            </a:gsLst>
            <a:lin ang="162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latin typeface="Roboto Condensed Light" panose="02000000000000000000" pitchFamily="2" charset="0"/>
                <a:ea typeface="Roboto Condensed Light" panose="02000000000000000000" pitchFamily="2" charset="0"/>
              </a:rPr>
              <a:t>1-2 people</a:t>
            </a:r>
          </a:p>
        </p:txBody>
      </p:sp>
      <p:sp>
        <p:nvSpPr>
          <p:cNvPr id="27" name="Rectangle 33"/>
          <p:cNvSpPr/>
          <p:nvPr/>
        </p:nvSpPr>
        <p:spPr>
          <a:xfrm>
            <a:off x="3285278" y="4241648"/>
            <a:ext cx="1045193" cy="730033"/>
          </a:xfrm>
          <a:prstGeom prst="rect">
            <a:avLst/>
          </a:prstGeom>
          <a:gradFill flip="none" rotWithShape="1">
            <a:gsLst>
              <a:gs pos="0">
                <a:schemeClr val="accent1"/>
              </a:gs>
              <a:gs pos="100000">
                <a:schemeClr val="accent1">
                  <a:lumMod val="60000"/>
                  <a:lumOff val="40000"/>
                </a:schemeClr>
              </a:gs>
            </a:gsLst>
            <a:lin ang="162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latin typeface="Roboto Condensed Light" panose="02000000000000000000" pitchFamily="2" charset="0"/>
                <a:ea typeface="Roboto Condensed Light" panose="02000000000000000000" pitchFamily="2" charset="0"/>
              </a:rPr>
              <a:t>1-5 people</a:t>
            </a:r>
          </a:p>
        </p:txBody>
      </p:sp>
      <p:sp>
        <p:nvSpPr>
          <p:cNvPr id="28" name="Rectangle 33"/>
          <p:cNvSpPr/>
          <p:nvPr/>
        </p:nvSpPr>
        <p:spPr>
          <a:xfrm>
            <a:off x="5761792" y="1617405"/>
            <a:ext cx="2646777" cy="686717"/>
          </a:xfrm>
          <a:prstGeom prst="rect">
            <a:avLst/>
          </a:prstGeom>
          <a:solidFill>
            <a:schemeClr val="bg2">
              <a:lumMod val="9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Roboto Condensed Light" panose="02000000000000000000" pitchFamily="2" charset="0"/>
                <a:ea typeface="Roboto Condensed Light" panose="02000000000000000000" pitchFamily="2" charset="0"/>
              </a:rPr>
              <a:t>Fluctuations in assessment time is based on differences in organizational culture</a:t>
            </a:r>
            <a:r>
              <a:rPr lang="en-US" sz="1200" dirty="0">
                <a:solidFill>
                  <a:schemeClr val="tx1"/>
                </a:solidFill>
              </a:rPr>
              <a:t>.</a:t>
            </a:r>
          </a:p>
        </p:txBody>
      </p:sp>
      <p:sp>
        <p:nvSpPr>
          <p:cNvPr id="29" name="Rectangle 33"/>
          <p:cNvSpPr/>
          <p:nvPr/>
        </p:nvSpPr>
        <p:spPr>
          <a:xfrm>
            <a:off x="8679062" y="1614889"/>
            <a:ext cx="946627" cy="708914"/>
          </a:xfrm>
          <a:prstGeom prst="rect">
            <a:avLst/>
          </a:prstGeom>
          <a:gradFill flip="none" rotWithShape="1">
            <a:gsLst>
              <a:gs pos="0">
                <a:schemeClr val="accent1"/>
              </a:gs>
              <a:gs pos="100000">
                <a:schemeClr val="accent1">
                  <a:lumMod val="60000"/>
                  <a:lumOff val="40000"/>
                </a:schemeClr>
              </a:gs>
            </a:gsLst>
            <a:lin ang="162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Roboto Condensed Light" panose="02000000000000000000" pitchFamily="2" charset="0"/>
                <a:ea typeface="Roboto Condensed Light" panose="02000000000000000000" pitchFamily="2" charset="0"/>
              </a:rPr>
              <a:t>Medium Value</a:t>
            </a:r>
          </a:p>
        </p:txBody>
      </p:sp>
      <p:sp>
        <p:nvSpPr>
          <p:cNvPr id="30" name="Rectangle 17"/>
          <p:cNvSpPr/>
          <p:nvPr/>
        </p:nvSpPr>
        <p:spPr>
          <a:xfrm>
            <a:off x="925346" y="2529920"/>
            <a:ext cx="1986680" cy="629173"/>
          </a:xfrm>
          <a:prstGeom prst="rect">
            <a:avLst/>
          </a:prstGeom>
          <a:gradFill flip="none" rotWithShape="1">
            <a:gsLst>
              <a:gs pos="0">
                <a:schemeClr val="accent6"/>
              </a:gs>
              <a:gs pos="100000">
                <a:schemeClr val="accent6">
                  <a:lumMod val="60000"/>
                  <a:lumOff val="40000"/>
                </a:schemeClr>
              </a:gs>
            </a:gsLst>
            <a:lin ang="16200000" scaled="1"/>
            <a:tileRect/>
          </a:gradFill>
          <a:ln w="19050">
            <a:solidFill>
              <a:schemeClr val="tx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CA" sz="1400" b="1" dirty="0">
                <a:solidFill>
                  <a:schemeClr val="bg1"/>
                </a:solidFill>
                <a:latin typeface="Exo Light" panose="02000303000000000000" pitchFamily="2" charset="0"/>
                <a:ea typeface="Roboto Condensed Light" panose="02000000000000000000" pitchFamily="2" charset="0"/>
              </a:rPr>
              <a:t>Phase 2:</a:t>
            </a:r>
            <a:r>
              <a:rPr lang="en-CA" sz="1400" dirty="0">
                <a:solidFill>
                  <a:schemeClr val="bg1"/>
                </a:solidFill>
                <a:latin typeface="Exo Light" panose="02000303000000000000" pitchFamily="2" charset="0"/>
                <a:ea typeface="Roboto Condensed Light" panose="02000000000000000000" pitchFamily="2" charset="0"/>
              </a:rPr>
              <a:t> Build a Gap Initiative Strategy</a:t>
            </a:r>
          </a:p>
        </p:txBody>
      </p:sp>
      <p:sp>
        <p:nvSpPr>
          <p:cNvPr id="31" name="Rectangle 33"/>
          <p:cNvSpPr/>
          <p:nvPr/>
        </p:nvSpPr>
        <p:spPr>
          <a:xfrm>
            <a:off x="3285280" y="2529921"/>
            <a:ext cx="1045192" cy="629174"/>
          </a:xfrm>
          <a:prstGeom prst="rect">
            <a:avLst/>
          </a:prstGeom>
          <a:gradFill flip="none" rotWithShape="1">
            <a:gsLst>
              <a:gs pos="0">
                <a:schemeClr val="accent1"/>
              </a:gs>
              <a:gs pos="100000">
                <a:schemeClr val="accent1">
                  <a:lumMod val="60000"/>
                  <a:lumOff val="40000"/>
                </a:schemeClr>
              </a:gs>
            </a:gsLst>
            <a:lin ang="162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latin typeface="Roboto Condensed Light" panose="02000000000000000000" pitchFamily="2" charset="0"/>
                <a:ea typeface="Roboto Condensed Light" panose="02000000000000000000" pitchFamily="2" charset="0"/>
              </a:rPr>
              <a:t>1-5 people</a:t>
            </a:r>
          </a:p>
        </p:txBody>
      </p:sp>
      <p:sp>
        <p:nvSpPr>
          <p:cNvPr id="32" name="Rectangle 33"/>
          <p:cNvSpPr/>
          <p:nvPr/>
        </p:nvSpPr>
        <p:spPr>
          <a:xfrm>
            <a:off x="5785262" y="2532391"/>
            <a:ext cx="2623308" cy="629173"/>
          </a:xfrm>
          <a:prstGeom prst="rect">
            <a:avLst/>
          </a:prstGeom>
          <a:solidFill>
            <a:schemeClr val="bg2">
              <a:lumMod val="9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Roboto Condensed Light" panose="02000000000000000000" pitchFamily="2" charset="0"/>
                <a:ea typeface="Roboto Condensed Light" panose="02000000000000000000" pitchFamily="2" charset="0"/>
              </a:rPr>
              <a:t>Create multiple 3-4-hour meetings to work through the gap analysis tool.</a:t>
            </a:r>
          </a:p>
        </p:txBody>
      </p:sp>
      <p:sp>
        <p:nvSpPr>
          <p:cNvPr id="33" name="Rectangle 33"/>
          <p:cNvSpPr/>
          <p:nvPr/>
        </p:nvSpPr>
        <p:spPr>
          <a:xfrm>
            <a:off x="8679766" y="2534814"/>
            <a:ext cx="946627" cy="629173"/>
          </a:xfrm>
          <a:prstGeom prst="rect">
            <a:avLst/>
          </a:prstGeom>
          <a:gradFill flip="none" rotWithShape="1">
            <a:gsLst>
              <a:gs pos="0">
                <a:schemeClr val="accent1"/>
              </a:gs>
              <a:gs pos="100000">
                <a:schemeClr val="accent1">
                  <a:lumMod val="60000"/>
                  <a:lumOff val="40000"/>
                </a:schemeClr>
              </a:gs>
            </a:gsLst>
            <a:lin ang="162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Roboto Condensed Light" panose="02000000000000000000" pitchFamily="2" charset="0"/>
                <a:ea typeface="Roboto Condensed Light" panose="02000000000000000000" pitchFamily="2" charset="0"/>
              </a:rPr>
              <a:t>High Value</a:t>
            </a:r>
          </a:p>
        </p:txBody>
      </p:sp>
      <p:sp>
        <p:nvSpPr>
          <p:cNvPr id="34" name="Rectangle 33"/>
          <p:cNvSpPr/>
          <p:nvPr/>
        </p:nvSpPr>
        <p:spPr>
          <a:xfrm>
            <a:off x="5761793" y="3389089"/>
            <a:ext cx="2646777" cy="661065"/>
          </a:xfrm>
          <a:prstGeom prst="rect">
            <a:avLst/>
          </a:prstGeom>
          <a:solidFill>
            <a:schemeClr val="bg2">
              <a:lumMod val="9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Roboto Condensed Light" panose="02000000000000000000" pitchFamily="2" charset="0"/>
                <a:ea typeface="Roboto Condensed Light" panose="02000000000000000000" pitchFamily="2" charset="0"/>
              </a:rPr>
              <a:t>1-8 hours of security management’s time.</a:t>
            </a:r>
            <a:endParaRPr lang="en-US" sz="1400" dirty="0">
              <a:latin typeface="Roboto Condensed Light" panose="02000000000000000000" pitchFamily="2" charset="0"/>
              <a:ea typeface="Roboto Condensed Light" panose="02000000000000000000" pitchFamily="2" charset="0"/>
            </a:endParaRPr>
          </a:p>
        </p:txBody>
      </p:sp>
      <p:sp>
        <p:nvSpPr>
          <p:cNvPr id="35" name="Rectangle 33"/>
          <p:cNvSpPr/>
          <p:nvPr/>
        </p:nvSpPr>
        <p:spPr>
          <a:xfrm>
            <a:off x="8679766" y="3389090"/>
            <a:ext cx="946627" cy="661064"/>
          </a:xfrm>
          <a:prstGeom prst="rect">
            <a:avLst/>
          </a:prstGeom>
          <a:gradFill flip="none" rotWithShape="1">
            <a:gsLst>
              <a:gs pos="0">
                <a:schemeClr val="accent1"/>
              </a:gs>
              <a:gs pos="100000">
                <a:schemeClr val="accent1">
                  <a:lumMod val="60000"/>
                  <a:lumOff val="40000"/>
                </a:schemeClr>
              </a:gs>
            </a:gsLst>
            <a:lin ang="162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Roboto Condensed Light" panose="02000000000000000000" pitchFamily="2" charset="0"/>
                <a:ea typeface="Roboto Condensed Light" panose="02000000000000000000" pitchFamily="2" charset="0"/>
              </a:rPr>
              <a:t>High Value</a:t>
            </a:r>
          </a:p>
        </p:txBody>
      </p:sp>
      <p:sp>
        <p:nvSpPr>
          <p:cNvPr id="36" name="Rectangle 33"/>
          <p:cNvSpPr/>
          <p:nvPr/>
        </p:nvSpPr>
        <p:spPr>
          <a:xfrm>
            <a:off x="5761792" y="4232425"/>
            <a:ext cx="2646777" cy="731902"/>
          </a:xfrm>
          <a:prstGeom prst="rect">
            <a:avLst/>
          </a:prstGeom>
          <a:solidFill>
            <a:schemeClr val="bg2">
              <a:lumMod val="95000"/>
            </a:scheme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Exo Light" panose="02000303000000000000" pitchFamily="2" charset="0"/>
                <a:ea typeface="Roboto Condensed Light" panose="02000000000000000000" pitchFamily="2" charset="0"/>
              </a:rPr>
              <a:t>1-2 hours to bring together the team from Phase 1.</a:t>
            </a:r>
            <a:endParaRPr lang="en-US" sz="1400" dirty="0">
              <a:latin typeface="Exo Light" panose="02000303000000000000" pitchFamily="2" charset="0"/>
              <a:ea typeface="Roboto Condensed Light" panose="02000000000000000000" pitchFamily="2" charset="0"/>
            </a:endParaRPr>
          </a:p>
        </p:txBody>
      </p:sp>
      <p:sp>
        <p:nvSpPr>
          <p:cNvPr id="37" name="Rectangle 33"/>
          <p:cNvSpPr/>
          <p:nvPr/>
        </p:nvSpPr>
        <p:spPr>
          <a:xfrm>
            <a:off x="8679062" y="4247173"/>
            <a:ext cx="947331" cy="717154"/>
          </a:xfrm>
          <a:prstGeom prst="rect">
            <a:avLst/>
          </a:prstGeom>
          <a:gradFill flip="none" rotWithShape="1">
            <a:gsLst>
              <a:gs pos="0">
                <a:schemeClr val="accent1"/>
              </a:gs>
              <a:gs pos="100000">
                <a:schemeClr val="accent1">
                  <a:lumMod val="60000"/>
                  <a:lumOff val="40000"/>
                </a:schemeClr>
              </a:gs>
            </a:gsLst>
            <a:lin ang="162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Roboto Condensed Light" panose="02000000000000000000" pitchFamily="2" charset="0"/>
                <a:ea typeface="Roboto Condensed Light" panose="02000000000000000000" pitchFamily="2" charset="0"/>
              </a:rPr>
              <a:t>Medium Value</a:t>
            </a:r>
          </a:p>
        </p:txBody>
      </p:sp>
      <p:sp>
        <p:nvSpPr>
          <p:cNvPr id="38" name="Rectangle 33"/>
          <p:cNvSpPr/>
          <p:nvPr/>
        </p:nvSpPr>
        <p:spPr>
          <a:xfrm>
            <a:off x="4684146" y="1631935"/>
            <a:ext cx="908360" cy="672187"/>
          </a:xfrm>
          <a:prstGeom prst="rect">
            <a:avLst/>
          </a:prstGeom>
          <a:gradFill flip="none" rotWithShape="1">
            <a:gsLst>
              <a:gs pos="0">
                <a:schemeClr val="accent1"/>
              </a:gs>
              <a:gs pos="100000">
                <a:schemeClr val="accent1">
                  <a:lumMod val="60000"/>
                  <a:lumOff val="40000"/>
                </a:schemeClr>
              </a:gs>
            </a:gsLst>
            <a:lin ang="162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Roboto Condensed Light" panose="02000000000000000000" pitchFamily="2" charset="0"/>
                <a:ea typeface="Roboto Condensed Light" panose="02000000000000000000" pitchFamily="2" charset="0"/>
              </a:rPr>
              <a:t>½ day -  2 days</a:t>
            </a:r>
          </a:p>
        </p:txBody>
      </p:sp>
      <p:sp>
        <p:nvSpPr>
          <p:cNvPr id="39" name="Rectangle 33"/>
          <p:cNvSpPr/>
          <p:nvPr/>
        </p:nvSpPr>
        <p:spPr>
          <a:xfrm>
            <a:off x="4685539" y="3397451"/>
            <a:ext cx="908360" cy="652703"/>
          </a:xfrm>
          <a:prstGeom prst="rect">
            <a:avLst/>
          </a:prstGeom>
          <a:gradFill flip="none" rotWithShape="1">
            <a:gsLst>
              <a:gs pos="0">
                <a:schemeClr val="accent1"/>
              </a:gs>
              <a:gs pos="100000">
                <a:schemeClr val="accent1">
                  <a:lumMod val="60000"/>
                  <a:lumOff val="40000"/>
                </a:schemeClr>
              </a:gs>
            </a:gsLst>
            <a:lin ang="162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Roboto Condensed Light" panose="02000000000000000000" pitchFamily="2" charset="0"/>
                <a:ea typeface="Roboto Condensed Light" panose="02000000000000000000" pitchFamily="2" charset="0"/>
              </a:rPr>
              <a:t>1 day</a:t>
            </a:r>
          </a:p>
        </p:txBody>
      </p:sp>
      <p:sp>
        <p:nvSpPr>
          <p:cNvPr id="40" name="Rectangle 33"/>
          <p:cNvSpPr/>
          <p:nvPr/>
        </p:nvSpPr>
        <p:spPr>
          <a:xfrm>
            <a:off x="4685539" y="4247174"/>
            <a:ext cx="908360" cy="724508"/>
          </a:xfrm>
          <a:prstGeom prst="rect">
            <a:avLst/>
          </a:prstGeom>
          <a:gradFill flip="none" rotWithShape="1">
            <a:gsLst>
              <a:gs pos="0">
                <a:schemeClr val="accent1"/>
              </a:gs>
              <a:gs pos="100000">
                <a:schemeClr val="accent1">
                  <a:lumMod val="60000"/>
                  <a:lumOff val="40000"/>
                </a:schemeClr>
              </a:gs>
            </a:gsLst>
            <a:lin ang="162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Roboto Condensed Light" panose="02000000000000000000" pitchFamily="2" charset="0"/>
                <a:ea typeface="Roboto Condensed Light" panose="02000000000000000000" pitchFamily="2" charset="0"/>
              </a:rPr>
              <a:t>1-2 days</a:t>
            </a:r>
          </a:p>
        </p:txBody>
      </p:sp>
      <p:sp>
        <p:nvSpPr>
          <p:cNvPr id="41" name="Rectangle 33"/>
          <p:cNvSpPr/>
          <p:nvPr/>
        </p:nvSpPr>
        <p:spPr>
          <a:xfrm>
            <a:off x="4686934" y="2538863"/>
            <a:ext cx="905572" cy="622701"/>
          </a:xfrm>
          <a:prstGeom prst="rect">
            <a:avLst/>
          </a:prstGeom>
          <a:gradFill flip="none" rotWithShape="1">
            <a:gsLst>
              <a:gs pos="0">
                <a:schemeClr val="accent1"/>
              </a:gs>
              <a:gs pos="100000">
                <a:schemeClr val="accent1">
                  <a:lumMod val="60000"/>
                  <a:lumOff val="40000"/>
                </a:schemeClr>
              </a:gs>
            </a:gsLst>
            <a:lin ang="162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Roboto Condensed Light" panose="02000000000000000000" pitchFamily="2" charset="0"/>
                <a:ea typeface="Roboto Condensed Light" panose="02000000000000000000" pitchFamily="2" charset="0"/>
              </a:rPr>
              <a:t>2-3 days</a:t>
            </a:r>
          </a:p>
        </p:txBody>
      </p:sp>
      <p:sp>
        <p:nvSpPr>
          <p:cNvPr id="42" name="Rectangle 33"/>
          <p:cNvSpPr/>
          <p:nvPr/>
        </p:nvSpPr>
        <p:spPr>
          <a:xfrm>
            <a:off x="9948545" y="1564012"/>
            <a:ext cx="1933082" cy="842565"/>
          </a:xfrm>
          <a:prstGeom prst="rect">
            <a:avLst/>
          </a:prstGeom>
          <a:solidFill>
            <a:schemeClr val="accent1">
              <a:lumMod val="20000"/>
              <a:lumOff val="80000"/>
            </a:schemeClr>
          </a:solid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lumMod val="50000"/>
                  </a:schemeClr>
                </a:solidFill>
                <a:latin typeface="Exo Light" panose="02000303000000000000" pitchFamily="2" charset="0"/>
                <a:ea typeface="Roboto Condensed Light" panose="02000000000000000000" pitchFamily="2" charset="0"/>
              </a:rPr>
              <a:t>1-2 weeks </a:t>
            </a:r>
          </a:p>
          <a:p>
            <a:pPr algn="ctr"/>
            <a:r>
              <a:rPr lang="en-US" sz="1400" dirty="0">
                <a:solidFill>
                  <a:schemeClr val="tx1">
                    <a:lumMod val="50000"/>
                  </a:schemeClr>
                </a:solidFill>
                <a:latin typeface="Exo Light" panose="02000303000000000000" pitchFamily="2" charset="0"/>
                <a:ea typeface="Roboto Condensed Light" panose="02000000000000000000" pitchFamily="2" charset="0"/>
              </a:rPr>
              <a:t>(may not be considered prior to starting strategy)</a:t>
            </a:r>
          </a:p>
        </p:txBody>
      </p:sp>
      <p:sp>
        <p:nvSpPr>
          <p:cNvPr id="43" name="Rectangle 33"/>
          <p:cNvSpPr/>
          <p:nvPr/>
        </p:nvSpPr>
        <p:spPr>
          <a:xfrm>
            <a:off x="9960468" y="2538863"/>
            <a:ext cx="1933082" cy="625124"/>
          </a:xfrm>
          <a:prstGeom prst="rect">
            <a:avLst/>
          </a:prstGeom>
          <a:solidFill>
            <a:schemeClr val="accent1">
              <a:lumMod val="20000"/>
              <a:lumOff val="80000"/>
            </a:schemeClr>
          </a:solid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Exo Light" panose="02000303000000000000" pitchFamily="2" charset="0"/>
                <a:ea typeface="Roboto Condensed Light" panose="02000000000000000000" pitchFamily="2" charset="0"/>
              </a:rPr>
              <a:t>4-8 weeks</a:t>
            </a:r>
          </a:p>
        </p:txBody>
      </p:sp>
      <p:sp>
        <p:nvSpPr>
          <p:cNvPr id="44" name="Rectangle 33"/>
          <p:cNvSpPr/>
          <p:nvPr/>
        </p:nvSpPr>
        <p:spPr>
          <a:xfrm>
            <a:off x="9960468" y="3389089"/>
            <a:ext cx="1933082" cy="661065"/>
          </a:xfrm>
          <a:prstGeom prst="rect">
            <a:avLst/>
          </a:prstGeom>
          <a:solidFill>
            <a:schemeClr val="accent1">
              <a:lumMod val="20000"/>
              <a:lumOff val="80000"/>
            </a:schemeClr>
          </a:solid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Exo Light" panose="02000303000000000000" pitchFamily="2" charset="0"/>
                <a:ea typeface="Roboto Condensed Light" panose="02000000000000000000" pitchFamily="2" charset="0"/>
              </a:rPr>
              <a:t>1-2 weeks</a:t>
            </a:r>
          </a:p>
        </p:txBody>
      </p:sp>
      <p:sp>
        <p:nvSpPr>
          <p:cNvPr id="45" name="Rectangle 33"/>
          <p:cNvSpPr/>
          <p:nvPr/>
        </p:nvSpPr>
        <p:spPr>
          <a:xfrm>
            <a:off x="9960469" y="4241648"/>
            <a:ext cx="1933081" cy="722639"/>
          </a:xfrm>
          <a:prstGeom prst="rect">
            <a:avLst/>
          </a:prstGeom>
          <a:solidFill>
            <a:schemeClr val="accent1">
              <a:lumMod val="20000"/>
              <a:lumOff val="80000"/>
            </a:schemeClr>
          </a:solid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Exo Light" panose="02000303000000000000" pitchFamily="2" charset="0"/>
                <a:ea typeface="Roboto Condensed Light" panose="02000000000000000000" pitchFamily="2" charset="0"/>
              </a:rPr>
              <a:t>1-2 weeks</a:t>
            </a:r>
          </a:p>
        </p:txBody>
      </p:sp>
      <p:sp>
        <p:nvSpPr>
          <p:cNvPr id="47" name="Rectangle 33"/>
          <p:cNvSpPr/>
          <p:nvPr/>
        </p:nvSpPr>
        <p:spPr>
          <a:xfrm>
            <a:off x="9948545" y="5196783"/>
            <a:ext cx="1945005" cy="730033"/>
          </a:xfrm>
          <a:prstGeom prst="rect">
            <a:avLst/>
          </a:prstGeom>
          <a:solidFill>
            <a:schemeClr val="accent1">
              <a:lumMod val="20000"/>
              <a:lumOff val="80000"/>
            </a:schemeClr>
          </a:solid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lumMod val="50000"/>
                  </a:schemeClr>
                </a:solidFill>
                <a:latin typeface="Exo Light" panose="02000303000000000000" pitchFamily="2" charset="0"/>
                <a:ea typeface="Roboto Condensed Light" panose="02000000000000000000" pitchFamily="2" charset="0"/>
              </a:rPr>
              <a:t>7-14 weeks</a:t>
            </a:r>
          </a:p>
        </p:txBody>
      </p:sp>
      <p:sp>
        <p:nvSpPr>
          <p:cNvPr id="50" name="TextBox 19"/>
          <p:cNvSpPr txBox="1"/>
          <p:nvPr/>
        </p:nvSpPr>
        <p:spPr>
          <a:xfrm>
            <a:off x="3287713" y="1173458"/>
            <a:ext cx="5120856" cy="338554"/>
          </a:xfrm>
          <a:prstGeom prst="rect">
            <a:avLst/>
          </a:prstGeom>
          <a:noFill/>
          <a:ln w="19050">
            <a:solidFill>
              <a:schemeClr val="accent6"/>
            </a:solidFill>
          </a:ln>
        </p:spPr>
        <p:txBody>
          <a:bodyPr wrap="square" rtlCol="0">
            <a:spAutoFit/>
          </a:bodyPr>
          <a:lstStyle/>
          <a:p>
            <a:pPr algn="ctr"/>
            <a:r>
              <a:rPr lang="en-US" sz="1600" dirty="0">
                <a:solidFill>
                  <a:schemeClr val="tx1">
                    <a:lumMod val="50000"/>
                  </a:schemeClr>
                </a:solidFill>
                <a:latin typeface="Exo DemiBold" panose="02000703000000000000" pitchFamily="2" charset="0"/>
              </a:rPr>
              <a:t>Time, Effort, and Value Using Blueprint</a:t>
            </a:r>
          </a:p>
        </p:txBody>
      </p:sp>
      <p:sp>
        <p:nvSpPr>
          <p:cNvPr id="51" name="TextBox 19"/>
          <p:cNvSpPr txBox="1"/>
          <p:nvPr/>
        </p:nvSpPr>
        <p:spPr>
          <a:xfrm>
            <a:off x="9980331" y="1176310"/>
            <a:ext cx="1913219" cy="338554"/>
          </a:xfrm>
          <a:prstGeom prst="rect">
            <a:avLst/>
          </a:prstGeom>
          <a:noFill/>
          <a:ln w="19050">
            <a:solidFill>
              <a:schemeClr val="accent6"/>
            </a:solidFill>
          </a:ln>
        </p:spPr>
        <p:txBody>
          <a:bodyPr wrap="square" rtlCol="0">
            <a:spAutoFit/>
          </a:bodyPr>
          <a:lstStyle/>
          <a:p>
            <a:pPr algn="ctr"/>
            <a:r>
              <a:rPr lang="en-US" sz="1600" dirty="0">
                <a:solidFill>
                  <a:schemeClr val="tx1">
                    <a:lumMod val="50000"/>
                  </a:schemeClr>
                </a:solidFill>
                <a:latin typeface="Exo DemiBold" panose="02000703000000000000" pitchFamily="2" charset="0"/>
              </a:rPr>
              <a:t>Without Blueprint</a:t>
            </a:r>
          </a:p>
        </p:txBody>
      </p:sp>
      <p:sp>
        <p:nvSpPr>
          <p:cNvPr id="52" name="TextBox 19"/>
          <p:cNvSpPr txBox="1"/>
          <p:nvPr/>
        </p:nvSpPr>
        <p:spPr>
          <a:xfrm>
            <a:off x="8044816" y="5306525"/>
            <a:ext cx="1587196" cy="646331"/>
          </a:xfrm>
          <a:prstGeom prst="rect">
            <a:avLst/>
          </a:prstGeom>
          <a:noFill/>
        </p:spPr>
        <p:txBody>
          <a:bodyPr wrap="square" rtlCol="0">
            <a:spAutoFit/>
          </a:bodyPr>
          <a:lstStyle/>
          <a:p>
            <a:r>
              <a:rPr lang="en-US" sz="1800" b="1" dirty="0">
                <a:solidFill>
                  <a:schemeClr val="tx1">
                    <a:lumMod val="50000"/>
                  </a:schemeClr>
                </a:solidFill>
                <a:latin typeface="Exo DemiBold" panose="02000703000000000000" pitchFamily="2" charset="0"/>
              </a:rPr>
              <a:t>Time &amp; Effort Saved:</a:t>
            </a:r>
          </a:p>
        </p:txBody>
      </p:sp>
      <p:sp>
        <p:nvSpPr>
          <p:cNvPr id="54" name="TextBox 53"/>
          <p:cNvSpPr txBox="1"/>
          <p:nvPr/>
        </p:nvSpPr>
        <p:spPr>
          <a:xfrm>
            <a:off x="3048794" y="6575874"/>
            <a:ext cx="8738731" cy="307777"/>
          </a:xfrm>
          <a:prstGeom prst="rect">
            <a:avLst/>
          </a:prstGeom>
        </p:spPr>
        <p:txBody>
          <a:bodyPr wrap="square" rtlCol="0">
            <a:spAutoFit/>
          </a:bodyPr>
          <a:lstStyle/>
          <a:p>
            <a:r>
              <a:rPr lang="en-CA" sz="1400" i="1" dirty="0">
                <a:solidFill>
                  <a:schemeClr val="bg1">
                    <a:lumMod val="50000"/>
                  </a:schemeClr>
                </a:solidFill>
                <a:latin typeface="Roboto Condensed Light" panose="02000000000000000000" pitchFamily="2" charset="0"/>
                <a:ea typeface="Roboto Condensed Light" panose="02000000000000000000" pitchFamily="2" charset="0"/>
              </a:rPr>
              <a:t>These estimates are based on experiences with Info-Tech clients throughout the creation of this blueprint</a:t>
            </a:r>
            <a:r>
              <a:rPr lang="en-CA" sz="1200" i="1" dirty="0">
                <a:solidFill>
                  <a:schemeClr val="bg1">
                    <a:lumMod val="50000"/>
                  </a:schemeClr>
                </a:solidFill>
              </a:rPr>
              <a:t>. </a:t>
            </a:r>
          </a:p>
        </p:txBody>
      </p:sp>
      <p:grpSp>
        <p:nvGrpSpPr>
          <p:cNvPr id="4" name="Group 3">
            <a:extLst>
              <a:ext uri="{FF2B5EF4-FFF2-40B4-BE49-F238E27FC236}">
                <a16:creationId xmlns:a16="http://schemas.microsoft.com/office/drawing/2014/main" id="{858D600B-194C-4B7C-BFDE-B3DE0EC93F4B}"/>
              </a:ext>
            </a:extLst>
          </p:cNvPr>
          <p:cNvGrpSpPr/>
          <p:nvPr/>
        </p:nvGrpSpPr>
        <p:grpSpPr>
          <a:xfrm>
            <a:off x="925345" y="5243112"/>
            <a:ext cx="4944425" cy="1351450"/>
            <a:chOff x="925345" y="5243112"/>
            <a:chExt cx="4944425" cy="1351450"/>
          </a:xfrm>
        </p:grpSpPr>
        <p:sp>
          <p:nvSpPr>
            <p:cNvPr id="3" name="Rectangle 2"/>
            <p:cNvSpPr/>
            <p:nvPr/>
          </p:nvSpPr>
          <p:spPr>
            <a:xfrm>
              <a:off x="925345" y="5243112"/>
              <a:ext cx="2384104" cy="369332"/>
            </a:xfrm>
            <a:prstGeom prst="rect">
              <a:avLst/>
            </a:prstGeom>
          </p:spPr>
          <p:txBody>
            <a:bodyPr wrap="square">
              <a:spAutoFit/>
            </a:bodyPr>
            <a:lstStyle/>
            <a:p>
              <a:r>
                <a:rPr lang="en-CA" sz="1800" b="1" dirty="0">
                  <a:solidFill>
                    <a:schemeClr val="tx1">
                      <a:lumMod val="50000"/>
                    </a:schemeClr>
                  </a:solidFill>
                  <a:latin typeface="Exo DemiBold" panose="02000703000000000000" pitchFamily="2" charset="0"/>
                </a:rPr>
                <a:t>Iterative benefit.</a:t>
              </a:r>
              <a:endParaRPr lang="en-CA" sz="1800" dirty="0">
                <a:solidFill>
                  <a:schemeClr val="tx1">
                    <a:lumMod val="50000"/>
                  </a:schemeClr>
                </a:solidFill>
                <a:latin typeface="Exo DemiBold" panose="02000703000000000000" pitchFamily="2" charset="0"/>
              </a:endParaRPr>
            </a:p>
          </p:txBody>
        </p:sp>
        <p:sp>
          <p:nvSpPr>
            <p:cNvPr id="7" name="Rectangle 6"/>
            <p:cNvSpPr/>
            <p:nvPr/>
          </p:nvSpPr>
          <p:spPr>
            <a:xfrm>
              <a:off x="925345" y="5517344"/>
              <a:ext cx="4944425" cy="1077218"/>
            </a:xfrm>
            <a:prstGeom prst="rect">
              <a:avLst/>
            </a:prstGeom>
          </p:spPr>
          <p:txBody>
            <a:bodyPr wrap="square">
              <a:spAutoFit/>
            </a:bodyPr>
            <a:lstStyle/>
            <a:p>
              <a:r>
                <a:rPr lang="en-CA" sz="1600" dirty="0">
                  <a:latin typeface="Roboto Condensed Light" panose="02000000000000000000" pitchFamily="2" charset="0"/>
                  <a:ea typeface="Roboto Condensed Light" panose="02000000000000000000" pitchFamily="2" charset="0"/>
                </a:rPr>
                <a:t>Over time, experience incremental value from your initial security strategy. Through continual updates your strategy will evolve but with less associated effort, time, and costs.</a:t>
              </a:r>
            </a:p>
            <a:p>
              <a:endParaRPr lang="en-CA" sz="1600" dirty="0"/>
            </a:p>
          </p:txBody>
        </p:sp>
      </p:grpSp>
      <p:sp>
        <p:nvSpPr>
          <p:cNvPr id="46" name="object 19">
            <a:extLst>
              <a:ext uri="{FF2B5EF4-FFF2-40B4-BE49-F238E27FC236}">
                <a16:creationId xmlns:a16="http://schemas.microsoft.com/office/drawing/2014/main" id="{F812B7BA-F2F8-4B77-A064-6867C1E2C962}"/>
              </a:ext>
            </a:extLst>
          </p:cNvPr>
          <p:cNvSpPr/>
          <p:nvPr/>
        </p:nvSpPr>
        <p:spPr>
          <a:xfrm rot="10800000" flipH="1">
            <a:off x="9759923" y="1173457"/>
            <a:ext cx="440817" cy="3798223"/>
          </a:xfrm>
          <a:custGeom>
            <a:avLst/>
            <a:gdLst/>
            <a:ahLst/>
            <a:cxnLst/>
            <a:rect l="l" t="t" r="r" b="b"/>
            <a:pathLst>
              <a:path h="7791450">
                <a:moveTo>
                  <a:pt x="0" y="0"/>
                </a:moveTo>
                <a:lnTo>
                  <a:pt x="0" y="7790956"/>
                </a:lnTo>
              </a:path>
            </a:pathLst>
          </a:custGeom>
          <a:ln w="3175">
            <a:solidFill>
              <a:srgbClr val="C9C9C9"/>
            </a:solidFill>
          </a:ln>
        </p:spPr>
        <p:txBody>
          <a:bodyPr wrap="square" lIns="0" tIns="0" rIns="0" bIns="0" rtlCol="0">
            <a:noAutofit/>
          </a:bodyPr>
          <a:lstStyle/>
          <a:p>
            <a:endParaRPr sz="662" dirty="0">
              <a:latin typeface="Roboto Condensed Light" panose="02000000000000000000" pitchFamily="2" charset="0"/>
            </a:endParaRPr>
          </a:p>
        </p:txBody>
      </p:sp>
      <p:sp>
        <p:nvSpPr>
          <p:cNvPr id="49" name="object 19">
            <a:extLst>
              <a:ext uri="{FF2B5EF4-FFF2-40B4-BE49-F238E27FC236}">
                <a16:creationId xmlns:a16="http://schemas.microsoft.com/office/drawing/2014/main" id="{E77B64D6-BF20-4366-A6D1-0896FC62EBCA}"/>
              </a:ext>
            </a:extLst>
          </p:cNvPr>
          <p:cNvSpPr/>
          <p:nvPr/>
        </p:nvSpPr>
        <p:spPr>
          <a:xfrm rot="16200000" flipH="1">
            <a:off x="5085588" y="1038255"/>
            <a:ext cx="379861" cy="8700345"/>
          </a:xfrm>
          <a:custGeom>
            <a:avLst/>
            <a:gdLst/>
            <a:ahLst/>
            <a:cxnLst/>
            <a:rect l="l" t="t" r="r" b="b"/>
            <a:pathLst>
              <a:path h="7791450">
                <a:moveTo>
                  <a:pt x="0" y="0"/>
                </a:moveTo>
                <a:lnTo>
                  <a:pt x="0" y="7790956"/>
                </a:lnTo>
              </a:path>
            </a:pathLst>
          </a:custGeom>
          <a:ln w="3175">
            <a:solidFill>
              <a:srgbClr val="C9C9C9"/>
            </a:solidFill>
          </a:ln>
        </p:spPr>
        <p:txBody>
          <a:bodyPr wrap="square" lIns="0" tIns="0" rIns="0" bIns="0" rtlCol="0">
            <a:noAutofit/>
          </a:bodyPr>
          <a:lstStyle/>
          <a:p>
            <a:endParaRPr sz="662" dirty="0">
              <a:latin typeface="Roboto Condensed Light" panose="02000000000000000000" pitchFamily="2" charset="0"/>
            </a:endParaRPr>
          </a:p>
        </p:txBody>
      </p:sp>
      <p:sp>
        <p:nvSpPr>
          <p:cNvPr id="48" name="Rectangle 33">
            <a:extLst>
              <a:ext uri="{FF2B5EF4-FFF2-40B4-BE49-F238E27FC236}">
                <a16:creationId xmlns:a16="http://schemas.microsoft.com/office/drawing/2014/main" id="{EC139BAD-8C21-4C6A-A3E8-392A2CF746B7}"/>
              </a:ext>
            </a:extLst>
          </p:cNvPr>
          <p:cNvSpPr/>
          <p:nvPr/>
        </p:nvSpPr>
        <p:spPr>
          <a:xfrm>
            <a:off x="3287712" y="1622231"/>
            <a:ext cx="1045193" cy="701569"/>
          </a:xfrm>
          <a:prstGeom prst="rect">
            <a:avLst/>
          </a:prstGeom>
          <a:gradFill flip="none" rotWithShape="1">
            <a:gsLst>
              <a:gs pos="0">
                <a:schemeClr val="accent1"/>
              </a:gs>
              <a:gs pos="100000">
                <a:schemeClr val="accent1">
                  <a:lumMod val="60000"/>
                  <a:lumOff val="40000"/>
                </a:schemeClr>
              </a:gs>
            </a:gsLst>
            <a:lin ang="16200000" scaled="1"/>
            <a:tileRect/>
          </a:gra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latin typeface="Exo Light" panose="02000303000000000000" pitchFamily="2" charset="0"/>
                <a:ea typeface="Roboto Condensed Light" panose="02000000000000000000" pitchFamily="2" charset="0"/>
              </a:rPr>
              <a:t>1-5 people</a:t>
            </a:r>
          </a:p>
        </p:txBody>
      </p:sp>
      <p:sp>
        <p:nvSpPr>
          <p:cNvPr id="53" name="Rectangle 33">
            <a:extLst>
              <a:ext uri="{FF2B5EF4-FFF2-40B4-BE49-F238E27FC236}">
                <a16:creationId xmlns:a16="http://schemas.microsoft.com/office/drawing/2014/main" id="{59B2E846-33D0-405B-9D2C-310EB92397D6}"/>
              </a:ext>
            </a:extLst>
          </p:cNvPr>
          <p:cNvSpPr/>
          <p:nvPr/>
        </p:nvSpPr>
        <p:spPr>
          <a:xfrm>
            <a:off x="3285277" y="3389090"/>
            <a:ext cx="1045193" cy="661064"/>
          </a:xfrm>
          <a:prstGeom prst="rect">
            <a:avLst/>
          </a:prstGeom>
          <a:gradFill flip="none" rotWithShape="1">
            <a:gsLst>
              <a:gs pos="0">
                <a:schemeClr val="accent1"/>
              </a:gs>
              <a:gs pos="100000">
                <a:schemeClr val="accent1">
                  <a:lumMod val="60000"/>
                  <a:lumOff val="40000"/>
                </a:schemeClr>
              </a:gs>
            </a:gsLst>
            <a:lin ang="16200000" scaled="1"/>
            <a:tileRect/>
          </a:gra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latin typeface="Exo Light" panose="02000303000000000000" pitchFamily="2" charset="0"/>
                <a:ea typeface="Roboto Condensed Light" panose="02000000000000000000" pitchFamily="2" charset="0"/>
              </a:rPr>
              <a:t>1-2 people</a:t>
            </a:r>
          </a:p>
        </p:txBody>
      </p:sp>
      <p:sp>
        <p:nvSpPr>
          <p:cNvPr id="55" name="Rectangle 33">
            <a:extLst>
              <a:ext uri="{FF2B5EF4-FFF2-40B4-BE49-F238E27FC236}">
                <a16:creationId xmlns:a16="http://schemas.microsoft.com/office/drawing/2014/main" id="{2F44BD77-EB06-46E8-83F2-070606F16819}"/>
              </a:ext>
            </a:extLst>
          </p:cNvPr>
          <p:cNvSpPr/>
          <p:nvPr/>
        </p:nvSpPr>
        <p:spPr>
          <a:xfrm>
            <a:off x="3285277" y="4241648"/>
            <a:ext cx="1045193" cy="730033"/>
          </a:xfrm>
          <a:prstGeom prst="rect">
            <a:avLst/>
          </a:prstGeom>
          <a:gradFill flip="none" rotWithShape="1">
            <a:gsLst>
              <a:gs pos="0">
                <a:schemeClr val="accent1"/>
              </a:gs>
              <a:gs pos="100000">
                <a:schemeClr val="accent1">
                  <a:lumMod val="60000"/>
                  <a:lumOff val="40000"/>
                </a:schemeClr>
              </a:gs>
            </a:gsLst>
            <a:lin ang="16200000" scaled="1"/>
            <a:tileRect/>
          </a:gra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latin typeface="Exo Light" panose="02000303000000000000" pitchFamily="2" charset="0"/>
                <a:ea typeface="Roboto Condensed Light" panose="02000000000000000000" pitchFamily="2" charset="0"/>
              </a:rPr>
              <a:t>1-5 people</a:t>
            </a:r>
          </a:p>
        </p:txBody>
      </p:sp>
      <p:sp>
        <p:nvSpPr>
          <p:cNvPr id="56" name="Rectangle 33">
            <a:extLst>
              <a:ext uri="{FF2B5EF4-FFF2-40B4-BE49-F238E27FC236}">
                <a16:creationId xmlns:a16="http://schemas.microsoft.com/office/drawing/2014/main" id="{6E50B1F8-D7BE-4606-9591-AC5D309B5613}"/>
              </a:ext>
            </a:extLst>
          </p:cNvPr>
          <p:cNvSpPr/>
          <p:nvPr/>
        </p:nvSpPr>
        <p:spPr>
          <a:xfrm>
            <a:off x="5761791" y="1617405"/>
            <a:ext cx="2646777" cy="686717"/>
          </a:xfrm>
          <a:prstGeom prst="rect">
            <a:avLst/>
          </a:prstGeom>
          <a:solidFill>
            <a:schemeClr val="bg2">
              <a:lumMod val="95000"/>
            </a:scheme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Exo Light" panose="02000303000000000000" pitchFamily="2" charset="0"/>
                <a:ea typeface="Roboto Condensed Light" panose="02000000000000000000" pitchFamily="2" charset="0"/>
              </a:rPr>
              <a:t>Fluctuations in assessment time is based on differences in organizational culture</a:t>
            </a:r>
            <a:r>
              <a:rPr lang="en-US" sz="1400" dirty="0">
                <a:solidFill>
                  <a:schemeClr val="tx1"/>
                </a:solidFill>
                <a:latin typeface="Exo Light" panose="02000303000000000000" pitchFamily="2" charset="0"/>
              </a:rPr>
              <a:t>.</a:t>
            </a:r>
          </a:p>
        </p:txBody>
      </p:sp>
      <p:sp>
        <p:nvSpPr>
          <p:cNvPr id="57" name="Rectangle 33">
            <a:extLst>
              <a:ext uri="{FF2B5EF4-FFF2-40B4-BE49-F238E27FC236}">
                <a16:creationId xmlns:a16="http://schemas.microsoft.com/office/drawing/2014/main" id="{7C751293-29DF-4F0E-AE21-8CD4A6E47711}"/>
              </a:ext>
            </a:extLst>
          </p:cNvPr>
          <p:cNvSpPr/>
          <p:nvPr/>
        </p:nvSpPr>
        <p:spPr>
          <a:xfrm>
            <a:off x="8679061" y="1614889"/>
            <a:ext cx="946627" cy="708914"/>
          </a:xfrm>
          <a:prstGeom prst="rect">
            <a:avLst/>
          </a:prstGeom>
          <a:gradFill flip="none" rotWithShape="1">
            <a:gsLst>
              <a:gs pos="0">
                <a:schemeClr val="accent1"/>
              </a:gs>
              <a:gs pos="100000">
                <a:schemeClr val="accent1">
                  <a:lumMod val="60000"/>
                  <a:lumOff val="40000"/>
                </a:schemeClr>
              </a:gs>
            </a:gsLst>
            <a:lin ang="16200000" scaled="1"/>
            <a:tileRect/>
          </a:gra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Exo Light" panose="02000303000000000000" pitchFamily="2" charset="0"/>
                <a:ea typeface="Roboto Condensed Light" panose="02000000000000000000" pitchFamily="2" charset="0"/>
              </a:rPr>
              <a:t>Medium Value</a:t>
            </a:r>
          </a:p>
        </p:txBody>
      </p:sp>
      <p:sp>
        <p:nvSpPr>
          <p:cNvPr id="58" name="Rectangle 33">
            <a:extLst>
              <a:ext uri="{FF2B5EF4-FFF2-40B4-BE49-F238E27FC236}">
                <a16:creationId xmlns:a16="http://schemas.microsoft.com/office/drawing/2014/main" id="{4FF4C8A4-B8A1-460F-9760-057F57D26028}"/>
              </a:ext>
            </a:extLst>
          </p:cNvPr>
          <p:cNvSpPr/>
          <p:nvPr/>
        </p:nvSpPr>
        <p:spPr>
          <a:xfrm>
            <a:off x="3285279" y="2529921"/>
            <a:ext cx="1045192" cy="629174"/>
          </a:xfrm>
          <a:prstGeom prst="rect">
            <a:avLst/>
          </a:prstGeom>
          <a:gradFill flip="none" rotWithShape="1">
            <a:gsLst>
              <a:gs pos="0">
                <a:schemeClr val="accent1"/>
              </a:gs>
              <a:gs pos="100000">
                <a:schemeClr val="accent1">
                  <a:lumMod val="60000"/>
                  <a:lumOff val="40000"/>
                </a:schemeClr>
              </a:gs>
            </a:gsLst>
            <a:lin ang="16200000" scaled="1"/>
            <a:tileRect/>
          </a:gra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latin typeface="Exo Light" panose="02000303000000000000" pitchFamily="2" charset="0"/>
                <a:ea typeface="Roboto Condensed Light" panose="02000000000000000000" pitchFamily="2" charset="0"/>
              </a:rPr>
              <a:t>1-5 people</a:t>
            </a:r>
          </a:p>
        </p:txBody>
      </p:sp>
      <p:sp>
        <p:nvSpPr>
          <p:cNvPr id="59" name="Rectangle 33">
            <a:extLst>
              <a:ext uri="{FF2B5EF4-FFF2-40B4-BE49-F238E27FC236}">
                <a16:creationId xmlns:a16="http://schemas.microsoft.com/office/drawing/2014/main" id="{D70CC20D-44E2-4893-B1EA-B5D44337774D}"/>
              </a:ext>
            </a:extLst>
          </p:cNvPr>
          <p:cNvSpPr/>
          <p:nvPr/>
        </p:nvSpPr>
        <p:spPr>
          <a:xfrm>
            <a:off x="5785261" y="2532391"/>
            <a:ext cx="2623308" cy="629173"/>
          </a:xfrm>
          <a:prstGeom prst="rect">
            <a:avLst/>
          </a:prstGeom>
          <a:solidFill>
            <a:schemeClr val="bg2">
              <a:lumMod val="95000"/>
            </a:scheme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Exo Light" panose="02000303000000000000" pitchFamily="2" charset="0"/>
                <a:ea typeface="Roboto Condensed Light" panose="02000000000000000000" pitchFamily="2" charset="0"/>
              </a:rPr>
              <a:t>Create multiple 3-4-hour meetings to work through the </a:t>
            </a:r>
            <a:r>
              <a:rPr lang="en-US" sz="1400" i="1" dirty="0">
                <a:solidFill>
                  <a:schemeClr val="tx1"/>
                </a:solidFill>
                <a:latin typeface="Exo Light" panose="02000303000000000000" pitchFamily="2" charset="0"/>
                <a:ea typeface="Roboto Condensed Light" panose="02000000000000000000" pitchFamily="2" charset="0"/>
              </a:rPr>
              <a:t>Gap Analysis Tool.</a:t>
            </a:r>
          </a:p>
        </p:txBody>
      </p:sp>
      <p:sp>
        <p:nvSpPr>
          <p:cNvPr id="60" name="Rectangle 33">
            <a:extLst>
              <a:ext uri="{FF2B5EF4-FFF2-40B4-BE49-F238E27FC236}">
                <a16:creationId xmlns:a16="http://schemas.microsoft.com/office/drawing/2014/main" id="{5C8B99C5-C88B-465D-9936-2463C0C19FC2}"/>
              </a:ext>
            </a:extLst>
          </p:cNvPr>
          <p:cNvSpPr/>
          <p:nvPr/>
        </p:nvSpPr>
        <p:spPr>
          <a:xfrm>
            <a:off x="8679765" y="2534814"/>
            <a:ext cx="946627" cy="629173"/>
          </a:xfrm>
          <a:prstGeom prst="rect">
            <a:avLst/>
          </a:prstGeom>
          <a:gradFill flip="none" rotWithShape="1">
            <a:gsLst>
              <a:gs pos="0">
                <a:schemeClr val="accent1"/>
              </a:gs>
              <a:gs pos="100000">
                <a:schemeClr val="accent1">
                  <a:lumMod val="60000"/>
                  <a:lumOff val="40000"/>
                </a:schemeClr>
              </a:gs>
            </a:gsLst>
            <a:lin ang="16200000" scaled="1"/>
            <a:tileRect/>
          </a:gra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Exo Light" panose="02000303000000000000" pitchFamily="2" charset="0"/>
                <a:ea typeface="Roboto Condensed Light" panose="02000000000000000000" pitchFamily="2" charset="0"/>
              </a:rPr>
              <a:t>High Value</a:t>
            </a:r>
          </a:p>
        </p:txBody>
      </p:sp>
      <p:sp>
        <p:nvSpPr>
          <p:cNvPr id="61" name="Rectangle 60">
            <a:extLst>
              <a:ext uri="{FF2B5EF4-FFF2-40B4-BE49-F238E27FC236}">
                <a16:creationId xmlns:a16="http://schemas.microsoft.com/office/drawing/2014/main" id="{304E0970-8EB7-41BB-9F03-F30F48F6F5E2}"/>
              </a:ext>
            </a:extLst>
          </p:cNvPr>
          <p:cNvSpPr/>
          <p:nvPr/>
        </p:nvSpPr>
        <p:spPr>
          <a:xfrm>
            <a:off x="5761792" y="3389089"/>
            <a:ext cx="2646777" cy="661065"/>
          </a:xfrm>
          <a:prstGeom prst="rect">
            <a:avLst/>
          </a:prstGeom>
          <a:solidFill>
            <a:schemeClr val="bg2">
              <a:lumMod val="95000"/>
            </a:scheme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Exo Light" panose="02000303000000000000" pitchFamily="2" charset="0"/>
                <a:ea typeface="Roboto Condensed Light" panose="02000000000000000000" pitchFamily="2" charset="0"/>
              </a:rPr>
              <a:t>1-8 hours of security management’s time.</a:t>
            </a:r>
            <a:endParaRPr lang="en-US" sz="1400" dirty="0">
              <a:latin typeface="Exo Light" panose="02000303000000000000" pitchFamily="2" charset="0"/>
              <a:ea typeface="Roboto Condensed Light" panose="02000000000000000000" pitchFamily="2" charset="0"/>
            </a:endParaRPr>
          </a:p>
        </p:txBody>
      </p:sp>
      <p:sp>
        <p:nvSpPr>
          <p:cNvPr id="62" name="Rectangle 33">
            <a:extLst>
              <a:ext uri="{FF2B5EF4-FFF2-40B4-BE49-F238E27FC236}">
                <a16:creationId xmlns:a16="http://schemas.microsoft.com/office/drawing/2014/main" id="{7B75C65C-66EE-4D63-98FB-FD3AFC72B2A6}"/>
              </a:ext>
            </a:extLst>
          </p:cNvPr>
          <p:cNvSpPr/>
          <p:nvPr/>
        </p:nvSpPr>
        <p:spPr>
          <a:xfrm>
            <a:off x="8679765" y="3389090"/>
            <a:ext cx="946627" cy="661064"/>
          </a:xfrm>
          <a:prstGeom prst="rect">
            <a:avLst/>
          </a:prstGeom>
          <a:gradFill flip="none" rotWithShape="1">
            <a:gsLst>
              <a:gs pos="0">
                <a:schemeClr val="accent1"/>
              </a:gs>
              <a:gs pos="100000">
                <a:schemeClr val="accent1">
                  <a:lumMod val="60000"/>
                  <a:lumOff val="40000"/>
                </a:schemeClr>
              </a:gs>
            </a:gsLst>
            <a:lin ang="16200000" scaled="1"/>
            <a:tileRect/>
          </a:gra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Exo Light" panose="02000303000000000000" pitchFamily="2" charset="0"/>
                <a:ea typeface="Roboto Condensed Light" panose="02000000000000000000" pitchFamily="2" charset="0"/>
              </a:rPr>
              <a:t>High Value</a:t>
            </a:r>
          </a:p>
        </p:txBody>
      </p:sp>
      <p:sp>
        <p:nvSpPr>
          <p:cNvPr id="63" name="Rectangle 33">
            <a:extLst>
              <a:ext uri="{FF2B5EF4-FFF2-40B4-BE49-F238E27FC236}">
                <a16:creationId xmlns:a16="http://schemas.microsoft.com/office/drawing/2014/main" id="{A63C2117-6CB6-487D-B1FB-C87FF4869203}"/>
              </a:ext>
            </a:extLst>
          </p:cNvPr>
          <p:cNvSpPr/>
          <p:nvPr/>
        </p:nvSpPr>
        <p:spPr>
          <a:xfrm>
            <a:off x="8679061" y="4247173"/>
            <a:ext cx="947331" cy="717154"/>
          </a:xfrm>
          <a:prstGeom prst="rect">
            <a:avLst/>
          </a:prstGeom>
          <a:gradFill flip="none" rotWithShape="1">
            <a:gsLst>
              <a:gs pos="0">
                <a:schemeClr val="accent1"/>
              </a:gs>
              <a:gs pos="100000">
                <a:schemeClr val="accent1">
                  <a:lumMod val="60000"/>
                  <a:lumOff val="40000"/>
                </a:schemeClr>
              </a:gs>
            </a:gsLst>
            <a:lin ang="16200000" scaled="1"/>
            <a:tileRect/>
          </a:gra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Exo Light" panose="02000303000000000000" pitchFamily="2" charset="0"/>
                <a:ea typeface="Roboto Condensed Light" panose="02000000000000000000" pitchFamily="2" charset="0"/>
              </a:rPr>
              <a:t>Medium Value</a:t>
            </a:r>
          </a:p>
        </p:txBody>
      </p:sp>
      <p:sp>
        <p:nvSpPr>
          <p:cNvPr id="64" name="Rectangle 33">
            <a:extLst>
              <a:ext uri="{FF2B5EF4-FFF2-40B4-BE49-F238E27FC236}">
                <a16:creationId xmlns:a16="http://schemas.microsoft.com/office/drawing/2014/main" id="{48369989-FEC3-4254-B05B-20B3274E715B}"/>
              </a:ext>
            </a:extLst>
          </p:cNvPr>
          <p:cNvSpPr/>
          <p:nvPr/>
        </p:nvSpPr>
        <p:spPr>
          <a:xfrm>
            <a:off x="4684145" y="1631935"/>
            <a:ext cx="908360" cy="672187"/>
          </a:xfrm>
          <a:prstGeom prst="rect">
            <a:avLst/>
          </a:prstGeom>
          <a:gradFill flip="none" rotWithShape="1">
            <a:gsLst>
              <a:gs pos="0">
                <a:schemeClr val="accent1"/>
              </a:gs>
              <a:gs pos="100000">
                <a:schemeClr val="accent1">
                  <a:lumMod val="60000"/>
                  <a:lumOff val="40000"/>
                </a:schemeClr>
              </a:gs>
            </a:gsLst>
            <a:lin ang="16200000" scaled="1"/>
            <a:tileRect/>
          </a:gra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Exo Light" panose="02000303000000000000" pitchFamily="2" charset="0"/>
                <a:ea typeface="Roboto Condensed Light" panose="02000000000000000000" pitchFamily="2" charset="0"/>
              </a:rPr>
              <a:t>.5 day -  2 days</a:t>
            </a:r>
          </a:p>
        </p:txBody>
      </p:sp>
      <p:sp>
        <p:nvSpPr>
          <p:cNvPr id="65" name="Rectangle 33">
            <a:extLst>
              <a:ext uri="{FF2B5EF4-FFF2-40B4-BE49-F238E27FC236}">
                <a16:creationId xmlns:a16="http://schemas.microsoft.com/office/drawing/2014/main" id="{D8478F81-2ABF-49CD-B030-894A8294EC41}"/>
              </a:ext>
            </a:extLst>
          </p:cNvPr>
          <p:cNvSpPr/>
          <p:nvPr/>
        </p:nvSpPr>
        <p:spPr>
          <a:xfrm>
            <a:off x="4685538" y="3397451"/>
            <a:ext cx="908360" cy="652703"/>
          </a:xfrm>
          <a:prstGeom prst="rect">
            <a:avLst/>
          </a:prstGeom>
          <a:gradFill flip="none" rotWithShape="1">
            <a:gsLst>
              <a:gs pos="0">
                <a:schemeClr val="accent1"/>
              </a:gs>
              <a:gs pos="100000">
                <a:schemeClr val="accent1">
                  <a:lumMod val="60000"/>
                  <a:lumOff val="40000"/>
                </a:schemeClr>
              </a:gs>
            </a:gsLst>
            <a:lin ang="16200000" scaled="1"/>
            <a:tileRect/>
          </a:gra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Exo Light" panose="02000303000000000000" pitchFamily="2" charset="0"/>
                <a:ea typeface="Roboto Condensed Light" panose="02000000000000000000" pitchFamily="2" charset="0"/>
              </a:rPr>
              <a:t>1 day</a:t>
            </a:r>
          </a:p>
        </p:txBody>
      </p:sp>
      <p:sp>
        <p:nvSpPr>
          <p:cNvPr id="66" name="Rectangle 33">
            <a:extLst>
              <a:ext uri="{FF2B5EF4-FFF2-40B4-BE49-F238E27FC236}">
                <a16:creationId xmlns:a16="http://schemas.microsoft.com/office/drawing/2014/main" id="{7B6A9B57-6688-48B7-B385-58FEA078B707}"/>
              </a:ext>
            </a:extLst>
          </p:cNvPr>
          <p:cNvSpPr/>
          <p:nvPr/>
        </p:nvSpPr>
        <p:spPr>
          <a:xfrm>
            <a:off x="4685538" y="4247174"/>
            <a:ext cx="908360" cy="724508"/>
          </a:xfrm>
          <a:prstGeom prst="rect">
            <a:avLst/>
          </a:prstGeom>
          <a:gradFill flip="none" rotWithShape="1">
            <a:gsLst>
              <a:gs pos="0">
                <a:schemeClr val="accent1"/>
              </a:gs>
              <a:gs pos="100000">
                <a:schemeClr val="accent1">
                  <a:lumMod val="60000"/>
                  <a:lumOff val="40000"/>
                </a:schemeClr>
              </a:gs>
            </a:gsLst>
            <a:lin ang="16200000" scaled="1"/>
            <a:tileRect/>
          </a:gra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Exo Light" panose="02000303000000000000" pitchFamily="2" charset="0"/>
                <a:ea typeface="Roboto Condensed Light" panose="02000000000000000000" pitchFamily="2" charset="0"/>
              </a:rPr>
              <a:t>1-2 days</a:t>
            </a:r>
          </a:p>
        </p:txBody>
      </p:sp>
      <p:sp>
        <p:nvSpPr>
          <p:cNvPr id="67" name="Rectangle 33">
            <a:extLst>
              <a:ext uri="{FF2B5EF4-FFF2-40B4-BE49-F238E27FC236}">
                <a16:creationId xmlns:a16="http://schemas.microsoft.com/office/drawing/2014/main" id="{D42DA944-6DC8-43C1-A1C2-C68D52FD4EA9}"/>
              </a:ext>
            </a:extLst>
          </p:cNvPr>
          <p:cNvSpPr/>
          <p:nvPr/>
        </p:nvSpPr>
        <p:spPr>
          <a:xfrm>
            <a:off x="4686933" y="2538863"/>
            <a:ext cx="905572" cy="622701"/>
          </a:xfrm>
          <a:prstGeom prst="rect">
            <a:avLst/>
          </a:prstGeom>
          <a:gradFill flip="none" rotWithShape="1">
            <a:gsLst>
              <a:gs pos="0">
                <a:schemeClr val="accent1"/>
              </a:gs>
              <a:gs pos="100000">
                <a:schemeClr val="accent1">
                  <a:lumMod val="60000"/>
                  <a:lumOff val="40000"/>
                </a:schemeClr>
              </a:gs>
            </a:gsLst>
            <a:lin ang="16200000" scaled="1"/>
            <a:tileRect/>
          </a:gra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Exo Light" panose="02000303000000000000" pitchFamily="2" charset="0"/>
                <a:ea typeface="Roboto Condensed Light" panose="02000000000000000000" pitchFamily="2" charset="0"/>
              </a:rPr>
              <a:t>2-3 days</a:t>
            </a:r>
          </a:p>
        </p:txBody>
      </p:sp>
    </p:spTree>
    <p:extLst>
      <p:ext uri="{BB962C8B-B14F-4D97-AF65-F5344CB8AC3E}">
        <p14:creationId xmlns:p14="http://schemas.microsoft.com/office/powerpoint/2010/main" val="2079125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0EF2FCD3-6902-4797-B485-94752A0B3860}"/>
              </a:ext>
            </a:extLst>
          </p:cNvPr>
          <p:cNvPicPr>
            <a:picLocks noChangeAspect="1"/>
          </p:cNvPicPr>
          <p:nvPr/>
        </p:nvPicPr>
        <p:blipFill>
          <a:blip r:embed="rId2"/>
          <a:stretch>
            <a:fillRect/>
          </a:stretch>
        </p:blipFill>
        <p:spPr>
          <a:xfrm>
            <a:off x="6653620" y="2765063"/>
            <a:ext cx="1591477" cy="702603"/>
          </a:xfrm>
          <a:prstGeom prst="rect">
            <a:avLst/>
          </a:prstGeom>
        </p:spPr>
      </p:pic>
      <p:sp>
        <p:nvSpPr>
          <p:cNvPr id="9" name="Rectangle 8">
            <a:extLst>
              <a:ext uri="{FF2B5EF4-FFF2-40B4-BE49-F238E27FC236}">
                <a16:creationId xmlns:a16="http://schemas.microsoft.com/office/drawing/2014/main" id="{176BB3CB-E573-174B-83BB-8EEF9C3E5BF1}"/>
              </a:ext>
            </a:extLst>
          </p:cNvPr>
          <p:cNvSpPr/>
          <p:nvPr/>
        </p:nvSpPr>
        <p:spPr>
          <a:xfrm>
            <a:off x="0" y="0"/>
            <a:ext cx="4260850" cy="6858000"/>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srgbClr val="1E5E92"/>
              </a:solidFill>
              <a:effectLst/>
              <a:uLnTx/>
              <a:uFillTx/>
              <a:latin typeface="Calibri" panose="020F0502020204030204"/>
              <a:ea typeface="+mn-ea"/>
              <a:cs typeface="+mn-cs"/>
            </a:endParaRPr>
          </a:p>
        </p:txBody>
      </p:sp>
      <p:sp>
        <p:nvSpPr>
          <p:cNvPr id="7" name="Text Placeholder 6">
            <a:extLst>
              <a:ext uri="{FF2B5EF4-FFF2-40B4-BE49-F238E27FC236}">
                <a16:creationId xmlns:a16="http://schemas.microsoft.com/office/drawing/2014/main" id="{E26898AF-7A03-F140-B7B4-6BF59FD40A8E}"/>
              </a:ext>
            </a:extLst>
          </p:cNvPr>
          <p:cNvSpPr>
            <a:spLocks noGrp="1"/>
          </p:cNvSpPr>
          <p:nvPr>
            <p:ph type="body" sz="quarter" idx="11"/>
          </p:nvPr>
        </p:nvSpPr>
        <p:spPr>
          <a:xfrm>
            <a:off x="5126176" y="1297168"/>
            <a:ext cx="5686987" cy="456696"/>
          </a:xfrm>
        </p:spPr>
        <p:txBody>
          <a:bodyPr/>
          <a:lstStyle/>
          <a:p>
            <a:pPr lvl="0">
              <a:lnSpc>
                <a:spcPct val="100000"/>
              </a:lnSpc>
            </a:pPr>
            <a:r>
              <a:rPr lang="en-US" sz="1400" dirty="0">
                <a:solidFill>
                  <a:srgbClr val="717171"/>
                </a:solidFill>
                <a:latin typeface="Montserrat" pitchFamily="2" charset="77"/>
              </a:rPr>
              <a:t>Each step of this blueprint is accompanied by supporting deliverables to help you accomplish your goals:</a:t>
            </a:r>
          </a:p>
          <a:p>
            <a:endParaRPr lang="en-US" sz="1800" dirty="0">
              <a:solidFill>
                <a:srgbClr val="F17A26"/>
              </a:solidFill>
            </a:endParaRPr>
          </a:p>
        </p:txBody>
      </p:sp>
      <p:sp>
        <p:nvSpPr>
          <p:cNvPr id="4" name="Title 3">
            <a:extLst>
              <a:ext uri="{FF2B5EF4-FFF2-40B4-BE49-F238E27FC236}">
                <a16:creationId xmlns:a16="http://schemas.microsoft.com/office/drawing/2014/main" id="{58FD480F-D98C-5C4A-9642-E63AD86D3330}"/>
              </a:ext>
            </a:extLst>
          </p:cNvPr>
          <p:cNvSpPr>
            <a:spLocks noGrp="1"/>
          </p:cNvSpPr>
          <p:nvPr>
            <p:ph type="title"/>
          </p:nvPr>
        </p:nvSpPr>
        <p:spPr>
          <a:xfrm>
            <a:off x="5106194" y="178431"/>
            <a:ext cx="4967041" cy="1130188"/>
          </a:xfrm>
        </p:spPr>
        <p:txBody>
          <a:bodyPr/>
          <a:lstStyle/>
          <a:p>
            <a:r>
              <a:rPr lang="en-CA" dirty="0"/>
              <a:t>Blueprint deliverables</a:t>
            </a:r>
            <a:endParaRPr lang="en-US" dirty="0"/>
          </a:p>
        </p:txBody>
      </p:sp>
      <p:sp>
        <p:nvSpPr>
          <p:cNvPr id="10" name="Text Placeholder 6">
            <a:extLst>
              <a:ext uri="{FF2B5EF4-FFF2-40B4-BE49-F238E27FC236}">
                <a16:creationId xmlns:a16="http://schemas.microsoft.com/office/drawing/2014/main" id="{082B9CCD-7DA0-4B2D-BFEC-F2E76798C491}"/>
              </a:ext>
            </a:extLst>
          </p:cNvPr>
          <p:cNvSpPr txBox="1">
            <a:spLocks/>
          </p:cNvSpPr>
          <p:nvPr/>
        </p:nvSpPr>
        <p:spPr>
          <a:xfrm>
            <a:off x="447255" y="395331"/>
            <a:ext cx="2719621" cy="456637"/>
          </a:xfrm>
          <a:prstGeom prst="rect">
            <a:avLst/>
          </a:prstGeom>
        </p:spPr>
        <p:txBody>
          <a:bodyPr lIns="0" tIns="0" rIns="0" bIns="0">
            <a:noAutofit/>
          </a:bodyPr>
          <a:lstStyle>
            <a:lvl1pPr marL="0" indent="0" algn="l" defTabSz="914400" rtl="0" eaLnBrk="1" latinLnBrk="0" hangingPunct="1">
              <a:lnSpc>
                <a:spcPct val="1100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solidFill>
                  <a:schemeClr val="bg1"/>
                </a:solidFill>
              </a:rPr>
              <a:t>Key deliverable:</a:t>
            </a:r>
          </a:p>
        </p:txBody>
      </p:sp>
      <p:sp>
        <p:nvSpPr>
          <p:cNvPr id="29" name="Rectangle 28">
            <a:extLst>
              <a:ext uri="{FF2B5EF4-FFF2-40B4-BE49-F238E27FC236}">
                <a16:creationId xmlns:a16="http://schemas.microsoft.com/office/drawing/2014/main" id="{EF584645-5E2C-4554-AC9F-77DC7EE720BE}"/>
              </a:ext>
            </a:extLst>
          </p:cNvPr>
          <p:cNvSpPr/>
          <p:nvPr/>
        </p:nvSpPr>
        <p:spPr>
          <a:xfrm>
            <a:off x="536439" y="2760366"/>
            <a:ext cx="3152453" cy="954107"/>
          </a:xfrm>
          <a:prstGeom prst="rect">
            <a:avLst/>
          </a:prstGeom>
        </p:spPr>
        <p:txBody>
          <a:bodyPr wrap="square">
            <a:spAutoFit/>
          </a:bodyPr>
          <a:lstStyle/>
          <a:p>
            <a:pPr defTabSz="554437"/>
            <a:r>
              <a:rPr lang="en-US" sz="1400" dirty="0">
                <a:solidFill>
                  <a:srgbClr val="FFFFFF"/>
                </a:solidFill>
                <a:latin typeface="Montserrat" panose="00000500000000000000" pitchFamily="2" charset="0"/>
              </a:rPr>
              <a:t>Present your findings in a prepopulated document that can summarizes all key findings of the blueprint.</a:t>
            </a:r>
            <a:endParaRPr lang="en-CA" sz="1400" dirty="0">
              <a:solidFill>
                <a:srgbClr val="FFFFFF"/>
              </a:solidFill>
              <a:latin typeface="Montserrat" panose="00000500000000000000" pitchFamily="2" charset="0"/>
            </a:endParaRPr>
          </a:p>
        </p:txBody>
      </p:sp>
      <p:pic>
        <p:nvPicPr>
          <p:cNvPr id="30" name="Picture 29">
            <a:extLst>
              <a:ext uri="{FF2B5EF4-FFF2-40B4-BE49-F238E27FC236}">
                <a16:creationId xmlns:a16="http://schemas.microsoft.com/office/drawing/2014/main" id="{3030017B-7D60-48A7-95E8-B8132DA2DE75}"/>
              </a:ext>
            </a:extLst>
          </p:cNvPr>
          <p:cNvPicPr>
            <a:picLocks noChangeAspect="1"/>
          </p:cNvPicPr>
          <p:nvPr/>
        </p:nvPicPr>
        <p:blipFill>
          <a:blip r:embed="rId3" cstate="screen">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1641046" y="851968"/>
            <a:ext cx="634917" cy="634917"/>
          </a:xfrm>
          <a:prstGeom prst="rect">
            <a:avLst/>
          </a:prstGeom>
        </p:spPr>
      </p:pic>
      <p:sp>
        <p:nvSpPr>
          <p:cNvPr id="31" name="TextBox 30">
            <a:extLst>
              <a:ext uri="{FF2B5EF4-FFF2-40B4-BE49-F238E27FC236}">
                <a16:creationId xmlns:a16="http://schemas.microsoft.com/office/drawing/2014/main" id="{5891C79E-7977-4273-B86A-623CEC9EC3AC}"/>
              </a:ext>
            </a:extLst>
          </p:cNvPr>
          <p:cNvSpPr txBox="1"/>
          <p:nvPr/>
        </p:nvSpPr>
        <p:spPr>
          <a:xfrm>
            <a:off x="447255" y="1511002"/>
            <a:ext cx="2719621" cy="1107996"/>
          </a:xfrm>
          <a:prstGeom prst="rect">
            <a:avLst/>
          </a:prstGeom>
        </p:spPr>
        <p:txBody>
          <a:bodyPr vert="horz" wrap="square" lIns="0" tIns="0" rIns="0" bIns="0" rtlCol="0">
            <a:spAutoFit/>
          </a:bodyPr>
          <a:lstStyle/>
          <a:p>
            <a:pPr marL="289917" marR="242951" lvl="1" algn="ctr" defTabSz="554437">
              <a:spcBef>
                <a:spcPts val="55"/>
              </a:spcBef>
            </a:pPr>
            <a:r>
              <a:rPr lang="en-US" sz="1800" b="1" i="1" spc="-30" dirty="0">
                <a:solidFill>
                  <a:srgbClr val="FFFFFF"/>
                </a:solidFill>
                <a:latin typeface="Montserrat" pitchFamily="2" charset="77"/>
                <a:cs typeface="Arial Narrow"/>
              </a:rPr>
              <a:t>Information Security Strategy Communication Deck</a:t>
            </a:r>
          </a:p>
        </p:txBody>
      </p:sp>
      <p:grpSp>
        <p:nvGrpSpPr>
          <p:cNvPr id="5" name="Group 4">
            <a:extLst>
              <a:ext uri="{FF2B5EF4-FFF2-40B4-BE49-F238E27FC236}">
                <a16:creationId xmlns:a16="http://schemas.microsoft.com/office/drawing/2014/main" id="{D3A7B17C-2DC5-4804-90BA-2F787C59B615}"/>
              </a:ext>
            </a:extLst>
          </p:cNvPr>
          <p:cNvGrpSpPr/>
          <p:nvPr/>
        </p:nvGrpSpPr>
        <p:grpSpPr>
          <a:xfrm>
            <a:off x="4535744" y="3865188"/>
            <a:ext cx="2342845" cy="1941803"/>
            <a:chOff x="4505157" y="4453275"/>
            <a:chExt cx="2342845" cy="1941803"/>
          </a:xfrm>
        </p:grpSpPr>
        <p:grpSp>
          <p:nvGrpSpPr>
            <p:cNvPr id="17" name="Group 16">
              <a:extLst>
                <a:ext uri="{FF2B5EF4-FFF2-40B4-BE49-F238E27FC236}">
                  <a16:creationId xmlns:a16="http://schemas.microsoft.com/office/drawing/2014/main" id="{04496A7E-D40D-4B2A-92F0-06C14BEB519B}"/>
                </a:ext>
              </a:extLst>
            </p:cNvPr>
            <p:cNvGrpSpPr/>
            <p:nvPr/>
          </p:nvGrpSpPr>
          <p:grpSpPr>
            <a:xfrm>
              <a:off x="4505157" y="5127690"/>
              <a:ext cx="2342845" cy="1267388"/>
              <a:chOff x="4647592" y="3976067"/>
              <a:chExt cx="2343150" cy="1267553"/>
            </a:xfrm>
          </p:grpSpPr>
          <p:sp>
            <p:nvSpPr>
              <p:cNvPr id="19" name="TextBox 18">
                <a:extLst>
                  <a:ext uri="{FF2B5EF4-FFF2-40B4-BE49-F238E27FC236}">
                    <a16:creationId xmlns:a16="http://schemas.microsoft.com/office/drawing/2014/main" id="{3F40C270-1BB1-47ED-B351-7E5BA06F2437}"/>
                  </a:ext>
                </a:extLst>
              </p:cNvPr>
              <p:cNvSpPr txBox="1"/>
              <p:nvPr/>
            </p:nvSpPr>
            <p:spPr>
              <a:xfrm>
                <a:off x="4647592" y="3976067"/>
                <a:ext cx="2343150" cy="646415"/>
              </a:xfrm>
              <a:prstGeom prst="rect">
                <a:avLst/>
              </a:prstGeom>
            </p:spPr>
            <p:txBody>
              <a:bodyPr vert="horz" wrap="square" lIns="0" tIns="0" rIns="0" bIns="0" rtlCol="0">
                <a:spAutoFit/>
              </a:bodyPr>
              <a:lstStyle/>
              <a:p>
                <a:pPr marL="289917" marR="242951" lvl="1" algn="ctr" defTabSz="554437">
                  <a:spcBef>
                    <a:spcPts val="55"/>
                  </a:spcBef>
                </a:pPr>
                <a:r>
                  <a:rPr lang="en-US" sz="1400" i="1" spc="-30" dirty="0">
                    <a:solidFill>
                      <a:srgbClr val="2576B7"/>
                    </a:solidFill>
                    <a:latin typeface="Montserrat" pitchFamily="2" charset="77"/>
                  </a:rPr>
                  <a:t>Information Security Program Gap Analysis Tool</a:t>
                </a:r>
              </a:p>
            </p:txBody>
          </p:sp>
          <p:sp>
            <p:nvSpPr>
              <p:cNvPr id="20" name="Text Placeholder 7">
                <a:extLst>
                  <a:ext uri="{FF2B5EF4-FFF2-40B4-BE49-F238E27FC236}">
                    <a16:creationId xmlns:a16="http://schemas.microsoft.com/office/drawing/2014/main" id="{E62AF2FE-EEEF-4035-B6A8-B7A5BA0F9FBF}"/>
                  </a:ext>
                </a:extLst>
              </p:cNvPr>
              <p:cNvSpPr txBox="1">
                <a:spLocks/>
              </p:cNvSpPr>
              <p:nvPr/>
            </p:nvSpPr>
            <p:spPr>
              <a:xfrm>
                <a:off x="4904404" y="4649269"/>
                <a:ext cx="1964478" cy="594351"/>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CA" sz="1200" dirty="0">
                    <a:ea typeface="Roboto Condensed Light" panose="02000000000000000000" pitchFamily="2" charset="0"/>
                  </a:rPr>
                  <a:t>Use our best-of-breed security framework to perform a gap analysis between your current and target states.</a:t>
                </a:r>
              </a:p>
            </p:txBody>
          </p:sp>
        </p:grpSp>
        <p:pic>
          <p:nvPicPr>
            <p:cNvPr id="42" name="Picture 41">
              <a:extLst>
                <a:ext uri="{FF2B5EF4-FFF2-40B4-BE49-F238E27FC236}">
                  <a16:creationId xmlns:a16="http://schemas.microsoft.com/office/drawing/2014/main" id="{D58BE314-2AD6-4BD4-8380-FFC19A337796}"/>
                </a:ext>
              </a:extLst>
            </p:cNvPr>
            <p:cNvPicPr>
              <a:picLocks noChangeAspect="1"/>
            </p:cNvPicPr>
            <p:nvPr/>
          </p:nvPicPr>
          <p:blipFill>
            <a:blip r:embed="rId4"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380348" y="4453275"/>
              <a:ext cx="634918" cy="634918"/>
            </a:xfrm>
            <a:prstGeom prst="rect">
              <a:avLst/>
            </a:prstGeom>
          </p:spPr>
        </p:pic>
      </p:grpSp>
      <p:grpSp>
        <p:nvGrpSpPr>
          <p:cNvPr id="6" name="Group 5">
            <a:extLst>
              <a:ext uri="{FF2B5EF4-FFF2-40B4-BE49-F238E27FC236}">
                <a16:creationId xmlns:a16="http://schemas.microsoft.com/office/drawing/2014/main" id="{C192FAB7-FF61-4A7E-A2F9-EF89A1142530}"/>
              </a:ext>
            </a:extLst>
          </p:cNvPr>
          <p:cNvGrpSpPr/>
          <p:nvPr/>
        </p:nvGrpSpPr>
        <p:grpSpPr>
          <a:xfrm>
            <a:off x="8245097" y="3865188"/>
            <a:ext cx="2420688" cy="2004172"/>
            <a:chOff x="8058018" y="4436327"/>
            <a:chExt cx="2420688" cy="2004172"/>
          </a:xfrm>
        </p:grpSpPr>
        <p:grpSp>
          <p:nvGrpSpPr>
            <p:cNvPr id="25" name="Group 24">
              <a:extLst>
                <a:ext uri="{FF2B5EF4-FFF2-40B4-BE49-F238E27FC236}">
                  <a16:creationId xmlns:a16="http://schemas.microsoft.com/office/drawing/2014/main" id="{D6D57671-67C1-4380-BD14-F0276C70D45F}"/>
                </a:ext>
              </a:extLst>
            </p:cNvPr>
            <p:cNvGrpSpPr/>
            <p:nvPr/>
          </p:nvGrpSpPr>
          <p:grpSpPr>
            <a:xfrm>
              <a:off x="8058018" y="5116856"/>
              <a:ext cx="2420688" cy="1323643"/>
              <a:chOff x="4632622" y="3848167"/>
              <a:chExt cx="2420999" cy="1323815"/>
            </a:xfrm>
          </p:grpSpPr>
          <p:sp>
            <p:nvSpPr>
              <p:cNvPr id="27" name="TextBox 26">
                <a:extLst>
                  <a:ext uri="{FF2B5EF4-FFF2-40B4-BE49-F238E27FC236}">
                    <a16:creationId xmlns:a16="http://schemas.microsoft.com/office/drawing/2014/main" id="{452E91F2-C3D3-491F-9B7F-D9C5CECEEB8E}"/>
                  </a:ext>
                </a:extLst>
              </p:cNvPr>
              <p:cNvSpPr txBox="1"/>
              <p:nvPr/>
            </p:nvSpPr>
            <p:spPr>
              <a:xfrm>
                <a:off x="4632622" y="3848167"/>
                <a:ext cx="2420999" cy="430943"/>
              </a:xfrm>
              <a:prstGeom prst="rect">
                <a:avLst/>
              </a:prstGeom>
            </p:spPr>
            <p:txBody>
              <a:bodyPr vert="horz" wrap="square" lIns="0" tIns="0" rIns="0" bIns="0" rtlCol="0">
                <a:spAutoFit/>
              </a:bodyPr>
              <a:lstStyle/>
              <a:p>
                <a:pPr marL="289917" marR="242951" lvl="1" algn="ctr" defTabSz="554437">
                  <a:spcBef>
                    <a:spcPts val="55"/>
                  </a:spcBef>
                </a:pPr>
                <a:r>
                  <a:rPr lang="en-US" sz="1400" i="1" spc="-30" dirty="0">
                    <a:solidFill>
                      <a:srgbClr val="2576B7"/>
                    </a:solidFill>
                    <a:latin typeface="Montserrat" pitchFamily="2" charset="77"/>
                  </a:rPr>
                  <a:t>Information Security Charter</a:t>
                </a:r>
              </a:p>
            </p:txBody>
          </p:sp>
          <p:sp>
            <p:nvSpPr>
              <p:cNvPr id="28" name="Text Placeholder 7">
                <a:extLst>
                  <a:ext uri="{FF2B5EF4-FFF2-40B4-BE49-F238E27FC236}">
                    <a16:creationId xmlns:a16="http://schemas.microsoft.com/office/drawing/2014/main" id="{19E9F9A3-3A7C-4D60-83CF-B5632F469E31}"/>
                  </a:ext>
                </a:extLst>
              </p:cNvPr>
              <p:cNvSpPr txBox="1">
                <a:spLocks/>
              </p:cNvSpPr>
              <p:nvPr/>
            </p:nvSpPr>
            <p:spPr>
              <a:xfrm>
                <a:off x="4940267" y="4326364"/>
                <a:ext cx="1813302" cy="845618"/>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US" sz="1200" dirty="0">
                    <a:ea typeface="Roboto Condensed Light" panose="02000000000000000000" pitchFamily="2" charset="0"/>
                  </a:rPr>
                  <a:t>Ensure the development and management of your security policies meet the broader program vision.</a:t>
                </a:r>
                <a:endParaRPr lang="en-CA" sz="1200" dirty="0">
                  <a:ea typeface="Roboto Condensed Light" panose="02000000000000000000" pitchFamily="2" charset="0"/>
                </a:endParaRPr>
              </a:p>
            </p:txBody>
          </p:sp>
        </p:grpSp>
        <p:pic>
          <p:nvPicPr>
            <p:cNvPr id="44" name="Picture 43">
              <a:extLst>
                <a:ext uri="{FF2B5EF4-FFF2-40B4-BE49-F238E27FC236}">
                  <a16:creationId xmlns:a16="http://schemas.microsoft.com/office/drawing/2014/main" id="{19CCE6FF-CD1B-43C1-BA05-60D63FB12E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89571" y="4436327"/>
              <a:ext cx="634917" cy="634917"/>
            </a:xfrm>
            <a:prstGeom prst="rect">
              <a:avLst/>
            </a:prstGeom>
          </p:spPr>
        </p:pic>
      </p:grpSp>
      <p:grpSp>
        <p:nvGrpSpPr>
          <p:cNvPr id="2" name="Group 1">
            <a:extLst>
              <a:ext uri="{FF2B5EF4-FFF2-40B4-BE49-F238E27FC236}">
                <a16:creationId xmlns:a16="http://schemas.microsoft.com/office/drawing/2014/main" id="{9C906979-8F24-4026-B2C1-917375DD9A16}"/>
              </a:ext>
            </a:extLst>
          </p:cNvPr>
          <p:cNvGrpSpPr/>
          <p:nvPr/>
        </p:nvGrpSpPr>
        <p:grpSpPr>
          <a:xfrm>
            <a:off x="4541417" y="1747541"/>
            <a:ext cx="2342845" cy="2025206"/>
            <a:chOff x="4551273" y="2266155"/>
            <a:chExt cx="2342845" cy="2025206"/>
          </a:xfrm>
        </p:grpSpPr>
        <p:grpSp>
          <p:nvGrpSpPr>
            <p:cNvPr id="11" name="Group 10">
              <a:extLst>
                <a:ext uri="{FF2B5EF4-FFF2-40B4-BE49-F238E27FC236}">
                  <a16:creationId xmlns:a16="http://schemas.microsoft.com/office/drawing/2014/main" id="{57950610-460A-41B5-9FD5-1AA40362DEF3}"/>
                </a:ext>
              </a:extLst>
            </p:cNvPr>
            <p:cNvGrpSpPr/>
            <p:nvPr/>
          </p:nvGrpSpPr>
          <p:grpSpPr>
            <a:xfrm>
              <a:off x="4551273" y="2882343"/>
              <a:ext cx="2342845" cy="1409018"/>
              <a:chOff x="4682329" y="4006527"/>
              <a:chExt cx="2343150" cy="1409201"/>
            </a:xfrm>
          </p:grpSpPr>
          <p:sp>
            <p:nvSpPr>
              <p:cNvPr id="12" name="TextBox 11">
                <a:extLst>
                  <a:ext uri="{FF2B5EF4-FFF2-40B4-BE49-F238E27FC236}">
                    <a16:creationId xmlns:a16="http://schemas.microsoft.com/office/drawing/2014/main" id="{569449DD-6B21-4B47-B1C6-FB02CD3414D0}"/>
                  </a:ext>
                </a:extLst>
              </p:cNvPr>
              <p:cNvSpPr txBox="1"/>
              <p:nvPr/>
            </p:nvSpPr>
            <p:spPr>
              <a:xfrm>
                <a:off x="4682329" y="4006527"/>
                <a:ext cx="2343150" cy="646415"/>
              </a:xfrm>
              <a:prstGeom prst="rect">
                <a:avLst/>
              </a:prstGeom>
            </p:spPr>
            <p:txBody>
              <a:bodyPr vert="horz" wrap="square" lIns="0" tIns="0" rIns="0" bIns="0" rtlCol="0">
                <a:spAutoFit/>
              </a:bodyPr>
              <a:lstStyle/>
              <a:p>
                <a:pPr marL="289917" marR="242951" lvl="1" algn="ctr" defTabSz="554437">
                  <a:spcBef>
                    <a:spcPts val="55"/>
                  </a:spcBef>
                </a:pPr>
                <a:r>
                  <a:rPr lang="en-US" sz="1400" i="1" spc="-30" dirty="0">
                    <a:solidFill>
                      <a:srgbClr val="2576B7"/>
                    </a:solidFill>
                    <a:latin typeface="Montserrat" pitchFamily="2" charset="77"/>
                  </a:rPr>
                  <a:t>Information Security Requirements Gathering Tool</a:t>
                </a:r>
              </a:p>
            </p:txBody>
          </p:sp>
          <p:sp>
            <p:nvSpPr>
              <p:cNvPr id="13" name="Text Placeholder 7">
                <a:extLst>
                  <a:ext uri="{FF2B5EF4-FFF2-40B4-BE49-F238E27FC236}">
                    <a16:creationId xmlns:a16="http://schemas.microsoft.com/office/drawing/2014/main" id="{883DD862-27A6-49BD-B644-3AA5AA9A8E3B}"/>
                  </a:ext>
                </a:extLst>
              </p:cNvPr>
              <p:cNvSpPr txBox="1">
                <a:spLocks/>
              </p:cNvSpPr>
              <p:nvPr/>
            </p:nvSpPr>
            <p:spPr>
              <a:xfrm>
                <a:off x="4981505" y="4728147"/>
                <a:ext cx="1813302" cy="687581"/>
              </a:xfrm>
              <a:prstGeom prst="rect">
                <a:avLst/>
              </a:prstGeom>
              <a:solidFill>
                <a:schemeClr val="bg1"/>
              </a:solidFill>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CA" sz="1200" dirty="0">
                    <a:ea typeface="Roboto Condensed Light" panose="02000000000000000000" pitchFamily="2" charset="0"/>
                  </a:rPr>
                  <a:t>Define the business, customer, and compliance alignment for your security program.</a:t>
                </a:r>
              </a:p>
              <a:p>
                <a:pPr algn="ctr">
                  <a:lnSpc>
                    <a:spcPct val="100000"/>
                  </a:lnSpc>
                  <a:spcBef>
                    <a:spcPts val="0"/>
                  </a:spcBef>
                </a:pPr>
                <a:endParaRPr lang="en-CA" sz="1100" dirty="0">
                  <a:ea typeface="Roboto Condensed Light" panose="02000000000000000000" pitchFamily="2" charset="0"/>
                </a:endParaRPr>
              </a:p>
            </p:txBody>
          </p:sp>
        </p:grpSp>
        <p:pic>
          <p:nvPicPr>
            <p:cNvPr id="45" name="Picture 44">
              <a:extLst>
                <a:ext uri="{FF2B5EF4-FFF2-40B4-BE49-F238E27FC236}">
                  <a16:creationId xmlns:a16="http://schemas.microsoft.com/office/drawing/2014/main" id="{99B5EC98-D300-44DB-B617-3D4272AE33A9}"/>
                </a:ext>
              </a:extLst>
            </p:cNvPr>
            <p:cNvPicPr>
              <a:picLocks noChangeAspect="1"/>
            </p:cNvPicPr>
            <p:nvPr/>
          </p:nvPicPr>
          <p:blipFill>
            <a:blip r:embed="rId4"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379893" y="2266155"/>
              <a:ext cx="634918" cy="634918"/>
            </a:xfrm>
            <a:prstGeom prst="rect">
              <a:avLst/>
            </a:prstGeom>
          </p:spPr>
        </p:pic>
      </p:grpSp>
      <p:grpSp>
        <p:nvGrpSpPr>
          <p:cNvPr id="3" name="Group 2">
            <a:extLst>
              <a:ext uri="{FF2B5EF4-FFF2-40B4-BE49-F238E27FC236}">
                <a16:creationId xmlns:a16="http://schemas.microsoft.com/office/drawing/2014/main" id="{2EE901FD-CF98-441F-B0EA-99963A271587}"/>
              </a:ext>
            </a:extLst>
          </p:cNvPr>
          <p:cNvGrpSpPr/>
          <p:nvPr/>
        </p:nvGrpSpPr>
        <p:grpSpPr>
          <a:xfrm>
            <a:off x="8081162" y="1741338"/>
            <a:ext cx="2420684" cy="2032889"/>
            <a:chOff x="8105918" y="2278838"/>
            <a:chExt cx="2420684" cy="2032889"/>
          </a:xfrm>
        </p:grpSpPr>
        <p:grpSp>
          <p:nvGrpSpPr>
            <p:cNvPr id="21" name="Group 20">
              <a:extLst>
                <a:ext uri="{FF2B5EF4-FFF2-40B4-BE49-F238E27FC236}">
                  <a16:creationId xmlns:a16="http://schemas.microsoft.com/office/drawing/2014/main" id="{6941285E-07B5-4895-A3D0-E79D394C49C8}"/>
                </a:ext>
              </a:extLst>
            </p:cNvPr>
            <p:cNvGrpSpPr/>
            <p:nvPr/>
          </p:nvGrpSpPr>
          <p:grpSpPr>
            <a:xfrm>
              <a:off x="8105918" y="2917181"/>
              <a:ext cx="2420684" cy="1394546"/>
              <a:chOff x="4680533" y="3991119"/>
              <a:chExt cx="2420999" cy="1394728"/>
            </a:xfrm>
          </p:grpSpPr>
          <p:sp>
            <p:nvSpPr>
              <p:cNvPr id="22" name="TextBox 21">
                <a:extLst>
                  <a:ext uri="{FF2B5EF4-FFF2-40B4-BE49-F238E27FC236}">
                    <a16:creationId xmlns:a16="http://schemas.microsoft.com/office/drawing/2014/main" id="{A099B95D-3827-48AF-8DF9-3D996A6D6405}"/>
                  </a:ext>
                </a:extLst>
              </p:cNvPr>
              <p:cNvSpPr txBox="1"/>
              <p:nvPr/>
            </p:nvSpPr>
            <p:spPr>
              <a:xfrm>
                <a:off x="4680533" y="3991119"/>
                <a:ext cx="2420999" cy="646415"/>
              </a:xfrm>
              <a:prstGeom prst="rect">
                <a:avLst/>
              </a:prstGeom>
            </p:spPr>
            <p:txBody>
              <a:bodyPr vert="horz" wrap="square" lIns="0" tIns="0" rIns="0" bIns="0" rtlCol="0">
                <a:spAutoFit/>
              </a:bodyPr>
              <a:lstStyle/>
              <a:p>
                <a:pPr marL="289917" marR="242951" lvl="1" algn="ctr" defTabSz="554437">
                  <a:spcBef>
                    <a:spcPts val="55"/>
                  </a:spcBef>
                </a:pPr>
                <a:r>
                  <a:rPr lang="en-US" sz="1400" i="1" spc="-30" dirty="0">
                    <a:solidFill>
                      <a:srgbClr val="2576B7"/>
                    </a:solidFill>
                    <a:latin typeface="Montserrat" pitchFamily="2" charset="77"/>
                  </a:rPr>
                  <a:t>Information Security Pressure Analysis Tool</a:t>
                </a:r>
              </a:p>
            </p:txBody>
          </p:sp>
          <p:sp>
            <p:nvSpPr>
              <p:cNvPr id="23" name="Text Placeholder 7">
                <a:extLst>
                  <a:ext uri="{FF2B5EF4-FFF2-40B4-BE49-F238E27FC236}">
                    <a16:creationId xmlns:a16="http://schemas.microsoft.com/office/drawing/2014/main" id="{F3AD2D30-E8D4-496B-A0FA-E6B5ADE9B4F2}"/>
                  </a:ext>
                </a:extLst>
              </p:cNvPr>
              <p:cNvSpPr txBox="1">
                <a:spLocks/>
              </p:cNvSpPr>
              <p:nvPr/>
            </p:nvSpPr>
            <p:spPr>
              <a:xfrm>
                <a:off x="5065645" y="4683153"/>
                <a:ext cx="1813302" cy="702694"/>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CA" sz="1200" dirty="0">
                    <a:ea typeface="Roboto Condensed Light" panose="02000000000000000000" pitchFamily="2" charset="0"/>
                  </a:rPr>
                  <a:t>Determine your organization’s security pressures and ability to tolerate risk.</a:t>
                </a:r>
              </a:p>
            </p:txBody>
          </p:sp>
        </p:grpSp>
        <p:pic>
          <p:nvPicPr>
            <p:cNvPr id="46" name="Picture 45">
              <a:extLst>
                <a:ext uri="{FF2B5EF4-FFF2-40B4-BE49-F238E27FC236}">
                  <a16:creationId xmlns:a16="http://schemas.microsoft.com/office/drawing/2014/main" id="{A74AB495-C856-4ED2-8E94-51033BA52BA7}"/>
                </a:ext>
              </a:extLst>
            </p:cNvPr>
            <p:cNvPicPr>
              <a:picLocks noChangeAspect="1"/>
            </p:cNvPicPr>
            <p:nvPr/>
          </p:nvPicPr>
          <p:blipFill>
            <a:blip r:embed="rId4"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9117019" y="2278838"/>
              <a:ext cx="634918" cy="634918"/>
            </a:xfrm>
            <a:prstGeom prst="rect">
              <a:avLst/>
            </a:prstGeom>
          </p:spPr>
        </p:pic>
      </p:grpSp>
      <p:pic>
        <p:nvPicPr>
          <p:cNvPr id="38" name="Picture 37" descr="A screenshot of a social media post&#10;&#10;Description automatically generated">
            <a:extLst>
              <a:ext uri="{FF2B5EF4-FFF2-40B4-BE49-F238E27FC236}">
                <a16:creationId xmlns:a16="http://schemas.microsoft.com/office/drawing/2014/main" id="{D4BA2072-D41B-4AB7-9A2F-839C833B53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53158" y="2475408"/>
            <a:ext cx="1621616" cy="1192912"/>
          </a:xfrm>
          <a:prstGeom prst="rect">
            <a:avLst/>
          </a:prstGeom>
        </p:spPr>
      </p:pic>
      <p:pic>
        <p:nvPicPr>
          <p:cNvPr id="40" name="Picture 39" descr="A screenshot of a cell phone&#10;&#10;Description automatically generated">
            <a:extLst>
              <a:ext uri="{FF2B5EF4-FFF2-40B4-BE49-F238E27FC236}">
                <a16:creationId xmlns:a16="http://schemas.microsoft.com/office/drawing/2014/main" id="{D56EC126-A7C2-47E8-BC76-029FE0071A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11864" y="2358904"/>
            <a:ext cx="1866480" cy="1314597"/>
          </a:xfrm>
          <a:prstGeom prst="rect">
            <a:avLst/>
          </a:prstGeom>
        </p:spPr>
      </p:pic>
      <p:pic>
        <p:nvPicPr>
          <p:cNvPr id="41" name="Picture 40" descr="A screenshot of a cell phone&#10;&#10;Description automatically generated">
            <a:extLst>
              <a:ext uri="{FF2B5EF4-FFF2-40B4-BE49-F238E27FC236}">
                <a16:creationId xmlns:a16="http://schemas.microsoft.com/office/drawing/2014/main" id="{0D1820BD-24C8-4ED9-8067-26FCFAA60BA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04300" y="4487516"/>
            <a:ext cx="1733130" cy="1508291"/>
          </a:xfrm>
          <a:prstGeom prst="rect">
            <a:avLst/>
          </a:prstGeom>
        </p:spPr>
      </p:pic>
      <p:pic>
        <p:nvPicPr>
          <p:cNvPr id="8" name="Picture 7">
            <a:extLst>
              <a:ext uri="{FF2B5EF4-FFF2-40B4-BE49-F238E27FC236}">
                <a16:creationId xmlns:a16="http://schemas.microsoft.com/office/drawing/2014/main" id="{C1A8D2FE-AA1A-4D66-B501-464CDE230786}"/>
              </a:ext>
            </a:extLst>
          </p:cNvPr>
          <p:cNvPicPr>
            <a:picLocks noChangeAspect="1"/>
          </p:cNvPicPr>
          <p:nvPr/>
        </p:nvPicPr>
        <p:blipFill>
          <a:blip r:embed="rId9"/>
          <a:stretch>
            <a:fillRect/>
          </a:stretch>
        </p:blipFill>
        <p:spPr>
          <a:xfrm>
            <a:off x="6653158" y="4526868"/>
            <a:ext cx="1428616" cy="845508"/>
          </a:xfrm>
          <a:prstGeom prst="rect">
            <a:avLst/>
          </a:prstGeom>
        </p:spPr>
      </p:pic>
      <p:pic>
        <p:nvPicPr>
          <p:cNvPr id="14" name="Picture 13">
            <a:extLst>
              <a:ext uri="{FF2B5EF4-FFF2-40B4-BE49-F238E27FC236}">
                <a16:creationId xmlns:a16="http://schemas.microsoft.com/office/drawing/2014/main" id="{CF0F9DFE-9783-41BE-AA04-291113B82F25}"/>
              </a:ext>
            </a:extLst>
          </p:cNvPr>
          <p:cNvPicPr>
            <a:picLocks noChangeAspect="1"/>
          </p:cNvPicPr>
          <p:nvPr/>
        </p:nvPicPr>
        <p:blipFill>
          <a:blip r:embed="rId10"/>
          <a:stretch>
            <a:fillRect/>
          </a:stretch>
        </p:blipFill>
        <p:spPr>
          <a:xfrm>
            <a:off x="6795275" y="5337808"/>
            <a:ext cx="1621616" cy="635219"/>
          </a:xfrm>
          <a:prstGeom prst="rect">
            <a:avLst/>
          </a:prstGeom>
        </p:spPr>
      </p:pic>
      <p:pic>
        <p:nvPicPr>
          <p:cNvPr id="24" name="Picture 23">
            <a:extLst>
              <a:ext uri="{FF2B5EF4-FFF2-40B4-BE49-F238E27FC236}">
                <a16:creationId xmlns:a16="http://schemas.microsoft.com/office/drawing/2014/main" id="{91E9F4D6-39B1-434C-BF06-6EE11E5BB5AB}"/>
              </a:ext>
            </a:extLst>
          </p:cNvPr>
          <p:cNvPicPr>
            <a:picLocks noChangeAspect="1"/>
          </p:cNvPicPr>
          <p:nvPr/>
        </p:nvPicPr>
        <p:blipFill>
          <a:blip r:embed="rId11"/>
          <a:stretch>
            <a:fillRect/>
          </a:stretch>
        </p:blipFill>
        <p:spPr>
          <a:xfrm>
            <a:off x="499603" y="4024255"/>
            <a:ext cx="3261643" cy="2523963"/>
          </a:xfrm>
          <a:prstGeom prst="rect">
            <a:avLst/>
          </a:prstGeom>
        </p:spPr>
      </p:pic>
    </p:spTree>
    <p:extLst>
      <p:ext uri="{BB962C8B-B14F-4D97-AF65-F5344CB8AC3E}">
        <p14:creationId xmlns:p14="http://schemas.microsoft.com/office/powerpoint/2010/main" val="1254192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198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383AB38-FA35-4D14-B357-1289235E2CF2}"/>
              </a:ext>
            </a:extLst>
          </p:cNvPr>
          <p:cNvSpPr/>
          <p:nvPr>
            <p:custDataLst>
              <p:tags r:id="rId1"/>
            </p:custDataLst>
          </p:nvPr>
        </p:nvSpPr>
        <p:spPr>
          <a:xfrm>
            <a:off x="9162761" y="1"/>
            <a:ext cx="3030827" cy="6857999"/>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37"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srgbClr val="1E5E92"/>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C97A6139-8636-49C9-AC94-29F3DD54AD18}"/>
              </a:ext>
            </a:extLst>
          </p:cNvPr>
          <p:cNvSpPr txBox="1">
            <a:spLocks/>
          </p:cNvSpPr>
          <p:nvPr>
            <p:custDataLst>
              <p:tags r:id="rId2"/>
            </p:custDataLst>
          </p:nvPr>
        </p:nvSpPr>
        <p:spPr>
          <a:xfrm>
            <a:off x="9649144" y="6453854"/>
            <a:ext cx="2240414" cy="121252"/>
          </a:xfrm>
          <a:prstGeom prst="rect">
            <a:avLst/>
          </a:prstGeom>
        </p:spPr>
        <p:txBody>
          <a:bodyPr/>
          <a:ls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pPr marL="7700" algn="r" defTabSz="914400">
              <a:spcBef>
                <a:spcPts val="161"/>
              </a:spcBef>
              <a:tabLst>
                <a:tab pos="1309472" algn="l"/>
              </a:tabLst>
              <a:defRPr/>
            </a:pPr>
            <a:r>
              <a:rPr lang="en-CA" sz="788" spc="-18" dirty="0">
                <a:solidFill>
                  <a:srgbClr val="FFFFFF"/>
                </a:solidFill>
                <a:latin typeface="Exo" pitchFamily="2" charset="77"/>
                <a:cs typeface="Arial"/>
              </a:rPr>
              <a:t>Info-</a:t>
            </a:r>
            <a:r>
              <a:rPr lang="en-CA" sz="788" spc="-103" dirty="0">
                <a:solidFill>
                  <a:srgbClr val="FFFFFF"/>
                </a:solidFill>
                <a:latin typeface="Exo" pitchFamily="2" charset="77"/>
                <a:cs typeface="Arial"/>
              </a:rPr>
              <a:t>T</a:t>
            </a:r>
            <a:r>
              <a:rPr lang="en-CA" sz="788" spc="-15" dirty="0">
                <a:solidFill>
                  <a:srgbClr val="FFFFFF"/>
                </a:solidFill>
                <a:latin typeface="Exo" pitchFamily="2" charset="77"/>
                <a:cs typeface="Arial"/>
              </a:rPr>
              <a:t>ec</a:t>
            </a:r>
            <a:r>
              <a:rPr lang="en-CA" sz="788" spc="6" dirty="0">
                <a:solidFill>
                  <a:srgbClr val="FFFFFF"/>
                </a:solidFill>
                <a:latin typeface="Exo" pitchFamily="2" charset="77"/>
                <a:cs typeface="Arial"/>
              </a:rPr>
              <a:t>h</a:t>
            </a:r>
            <a:r>
              <a:rPr lang="en-CA" sz="788" spc="-39" dirty="0">
                <a:solidFill>
                  <a:srgbClr val="FFFFFF"/>
                </a:solidFill>
                <a:latin typeface="Exo" pitchFamily="2" charset="77"/>
                <a:cs typeface="Arial"/>
              </a:rPr>
              <a:t> </a:t>
            </a:r>
            <a:r>
              <a:rPr lang="en-CA" sz="788" spc="-15" dirty="0">
                <a:solidFill>
                  <a:srgbClr val="FFFFFF"/>
                </a:solidFill>
                <a:latin typeface="Exo" pitchFamily="2" charset="77"/>
                <a:cs typeface="Arial"/>
              </a:rPr>
              <a:t>Researc</a:t>
            </a:r>
            <a:r>
              <a:rPr lang="en-CA" sz="788" spc="6" dirty="0">
                <a:solidFill>
                  <a:srgbClr val="FFFFFF"/>
                </a:solidFill>
                <a:latin typeface="Exo" pitchFamily="2" charset="77"/>
                <a:cs typeface="Arial"/>
              </a:rPr>
              <a:t>h</a:t>
            </a:r>
            <a:r>
              <a:rPr lang="en-CA" sz="788" spc="-39" dirty="0">
                <a:solidFill>
                  <a:srgbClr val="FFFFFF"/>
                </a:solidFill>
                <a:latin typeface="Exo" pitchFamily="2" charset="77"/>
                <a:cs typeface="Arial"/>
              </a:rPr>
              <a:t> </a:t>
            </a:r>
            <a:r>
              <a:rPr lang="en-CA" sz="788" spc="-15" dirty="0">
                <a:solidFill>
                  <a:srgbClr val="FFFFFF"/>
                </a:solidFill>
                <a:latin typeface="Exo" pitchFamily="2" charset="77"/>
                <a:cs typeface="Arial"/>
              </a:rPr>
              <a:t>Grou</a:t>
            </a:r>
            <a:r>
              <a:rPr lang="en-CA" sz="788" spc="6" dirty="0">
                <a:solidFill>
                  <a:srgbClr val="FFFFFF"/>
                </a:solidFill>
                <a:latin typeface="Exo" pitchFamily="2" charset="77"/>
                <a:cs typeface="Arial"/>
              </a:rPr>
              <a:t>p   |   </a:t>
            </a:r>
            <a:fld id="{81D60167-4931-47E6-BA6A-407CBD079E47}" type="slidenum">
              <a:rPr sz="788" spc="6" smtClean="0">
                <a:solidFill>
                  <a:srgbClr val="FFFFFF"/>
                </a:solidFill>
                <a:latin typeface="Exo" pitchFamily="2" charset="77"/>
                <a:cs typeface="Arial" panose="020B0604020202020204" pitchFamily="34" charset="0"/>
              </a:rPr>
              <a:pPr marL="7700" algn="r" defTabSz="914400">
                <a:spcBef>
                  <a:spcPts val="161"/>
                </a:spcBef>
                <a:tabLst>
                  <a:tab pos="1309472" algn="l"/>
                </a:tabLst>
                <a:defRPr/>
              </a:pPr>
              <a:t>16</a:t>
            </a:fld>
            <a:endParaRPr sz="788" spc="6" dirty="0">
              <a:solidFill>
                <a:srgbClr val="FFFFFF"/>
              </a:solidFill>
              <a:latin typeface="Exo" pitchFamily="2" charset="77"/>
              <a:cs typeface="Arial" panose="020B0604020202020204" pitchFamily="34" charset="0"/>
            </a:endParaRPr>
          </a:p>
        </p:txBody>
      </p:sp>
      <p:sp>
        <p:nvSpPr>
          <p:cNvPr id="3" name="Title 2">
            <a:extLst>
              <a:ext uri="{FF2B5EF4-FFF2-40B4-BE49-F238E27FC236}">
                <a16:creationId xmlns:a16="http://schemas.microsoft.com/office/drawing/2014/main" id="{4A3FF544-102B-48E8-9033-F9A7D5C60557}"/>
              </a:ext>
            </a:extLst>
          </p:cNvPr>
          <p:cNvSpPr txBox="1">
            <a:spLocks/>
          </p:cNvSpPr>
          <p:nvPr>
            <p:custDataLst>
              <p:tags r:id="rId3"/>
            </p:custDataLst>
          </p:nvPr>
        </p:nvSpPr>
        <p:spPr>
          <a:xfrm>
            <a:off x="309838" y="293572"/>
            <a:ext cx="8646551" cy="1130041"/>
          </a:xfrm>
          <a:prstGeom prst="rect">
            <a:avLst/>
          </a:prstGeom>
        </p:spPr>
        <p:txBody>
          <a:bodyPr/>
          <a:lstStyle>
            <a:lvl1pPr algn="l" defTabSz="914400" rtl="0" eaLnBrk="1" latinLnBrk="0" hangingPunct="1">
              <a:lnSpc>
                <a:spcPct val="90000"/>
              </a:lnSpc>
              <a:spcBef>
                <a:spcPct val="0"/>
              </a:spcBef>
              <a:buNone/>
              <a:defRPr sz="4000" b="0" i="0" kern="1200">
                <a:solidFill>
                  <a:srgbClr val="717171"/>
                </a:solidFill>
                <a:latin typeface="Montserrat SemiBold" pitchFamily="2" charset="77"/>
                <a:ea typeface="+mj-ea"/>
                <a:cs typeface="Arial" panose="020B0604020202020204" pitchFamily="34" charset="0"/>
              </a:defRPr>
            </a:lvl1pPr>
          </a:lstStyle>
          <a:p>
            <a:pPr algn="ctr"/>
            <a:r>
              <a:rPr lang="en-US" dirty="0">
                <a:solidFill>
                  <a:schemeClr val="bg2">
                    <a:lumMod val="50000"/>
                  </a:schemeClr>
                </a:solidFill>
              </a:rPr>
              <a:t>Guided Implementation</a:t>
            </a:r>
            <a:endParaRPr lang="en-CA" dirty="0">
              <a:solidFill>
                <a:schemeClr val="bg2">
                  <a:lumMod val="50000"/>
                </a:schemeClr>
              </a:solidFill>
            </a:endParaRPr>
          </a:p>
        </p:txBody>
      </p:sp>
      <p:sp>
        <p:nvSpPr>
          <p:cNvPr id="4" name="Text Placeholder 3">
            <a:extLst>
              <a:ext uri="{FF2B5EF4-FFF2-40B4-BE49-F238E27FC236}">
                <a16:creationId xmlns:a16="http://schemas.microsoft.com/office/drawing/2014/main" id="{F73541B2-A2ED-44E7-838B-967AFBDA9C3D}"/>
              </a:ext>
            </a:extLst>
          </p:cNvPr>
          <p:cNvSpPr txBox="1">
            <a:spLocks/>
          </p:cNvSpPr>
          <p:nvPr>
            <p:custDataLst>
              <p:tags r:id="rId4"/>
            </p:custDataLst>
          </p:nvPr>
        </p:nvSpPr>
        <p:spPr>
          <a:xfrm>
            <a:off x="309838" y="1258381"/>
            <a:ext cx="8646551" cy="6699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chemeClr val="bg2">
                    <a:lumMod val="50000"/>
                  </a:schemeClr>
                </a:solidFill>
                <a:latin typeface="Exo DemiBold" panose="02000703000000000000" pitchFamily="2" charset="0"/>
              </a:rPr>
              <a:t>What does a typical Guided Implementation on this topic look like?</a:t>
            </a:r>
            <a:endParaRPr lang="en-CA" sz="2000" dirty="0">
              <a:solidFill>
                <a:schemeClr val="bg2">
                  <a:lumMod val="50000"/>
                </a:schemeClr>
              </a:solidFill>
              <a:latin typeface="Exo DemiBold" panose="02000703000000000000" pitchFamily="2" charset="0"/>
            </a:endParaRPr>
          </a:p>
        </p:txBody>
      </p:sp>
      <p:pic>
        <p:nvPicPr>
          <p:cNvPr id="5" name="Picture 4">
            <a:extLst>
              <a:ext uri="{FF2B5EF4-FFF2-40B4-BE49-F238E27FC236}">
                <a16:creationId xmlns:a16="http://schemas.microsoft.com/office/drawing/2014/main" id="{366A3DAB-D053-472C-9609-F2792872845E}"/>
              </a:ext>
            </a:extLst>
          </p:cNvPr>
          <p:cNvPicPr>
            <a:picLocks noChangeAspect="1"/>
          </p:cNvPicPr>
          <p:nvPr>
            <p:custDataLst>
              <p:tags r:id="rId5"/>
            </p:custDataLst>
          </p:nvPr>
        </p:nvPicPr>
        <p:blipFill>
          <a:blip r:embed="rId27" cstate="screen">
            <a:extLst>
              <a:ext uri="{28A0092B-C50C-407E-A947-70E740481C1C}">
                <a14:useLocalDpi xmlns:a14="http://schemas.microsoft.com/office/drawing/2010/main"/>
              </a:ext>
            </a:extLst>
          </a:blip>
          <a:stretch>
            <a:fillRect/>
          </a:stretch>
        </p:blipFill>
        <p:spPr>
          <a:xfrm>
            <a:off x="259833" y="3268453"/>
            <a:ext cx="520953" cy="520953"/>
          </a:xfrm>
          <a:prstGeom prst="rect">
            <a:avLst/>
          </a:prstGeom>
        </p:spPr>
      </p:pic>
      <p:graphicFrame>
        <p:nvGraphicFramePr>
          <p:cNvPr id="7" name="Diagram 6">
            <a:extLst>
              <a:ext uri="{FF2B5EF4-FFF2-40B4-BE49-F238E27FC236}">
                <a16:creationId xmlns:a16="http://schemas.microsoft.com/office/drawing/2014/main" id="{B8CCC49A-D6A3-43EE-9C49-CA6B950D6A07}"/>
              </a:ext>
            </a:extLst>
          </p:cNvPr>
          <p:cNvGraphicFramePr/>
          <p:nvPr>
            <p:custDataLst>
              <p:tags r:id="rId6"/>
            </p:custDataLst>
            <p:extLst>
              <p:ext uri="{D42A27DB-BD31-4B8C-83A1-F6EECF244321}">
                <p14:modId xmlns:p14="http://schemas.microsoft.com/office/powerpoint/2010/main" val="1972970813"/>
              </p:ext>
            </p:extLst>
          </p:nvPr>
        </p:nvGraphicFramePr>
        <p:xfrm>
          <a:off x="309838" y="2092161"/>
          <a:ext cx="8646551" cy="1016192"/>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sp>
        <p:nvSpPr>
          <p:cNvPr id="8" name="Rectangle 7">
            <a:extLst>
              <a:ext uri="{FF2B5EF4-FFF2-40B4-BE49-F238E27FC236}">
                <a16:creationId xmlns:a16="http://schemas.microsoft.com/office/drawing/2014/main" id="{876C24BD-7B6E-4AFE-84D3-78440DEC4C54}"/>
              </a:ext>
            </a:extLst>
          </p:cNvPr>
          <p:cNvSpPr/>
          <p:nvPr>
            <p:custDataLst>
              <p:tags r:id="rId7"/>
            </p:custDataLst>
          </p:nvPr>
        </p:nvSpPr>
        <p:spPr>
          <a:xfrm>
            <a:off x="745785" y="3315409"/>
            <a:ext cx="1256805" cy="1384995"/>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lumMod val="50000"/>
                  </a:schemeClr>
                </a:solidFill>
                <a:effectLst/>
                <a:uLnTx/>
                <a:uFillTx/>
                <a:latin typeface="Roboto Condensed Light" panose="02000000000000000000" pitchFamily="2" charset="0"/>
                <a:ea typeface="Roboto Condensed Light" panose="02000000000000000000" pitchFamily="2" charset="0"/>
                <a:cs typeface="+mn-cs"/>
              </a:rPr>
              <a:t>Call #1: </a:t>
            </a:r>
            <a:r>
              <a:rPr kumimoji="0" lang="en-US" sz="1400" i="0" u="none" strike="noStrike" kern="1200" cap="none" spc="0" normalizeH="0" baseline="0" noProof="0" dirty="0">
                <a:ln>
                  <a:noFill/>
                </a:ln>
                <a:solidFill>
                  <a:schemeClr val="tx1">
                    <a:lumMod val="50000"/>
                  </a:schemeClr>
                </a:solidFill>
                <a:effectLst/>
                <a:uLnTx/>
                <a:uFillTx/>
                <a:latin typeface="Roboto Condensed Light" panose="02000000000000000000" pitchFamily="2" charset="0"/>
                <a:ea typeface="Roboto Condensed Light" panose="02000000000000000000" pitchFamily="2" charset="0"/>
                <a:cs typeface="+mn-cs"/>
              </a:rPr>
              <a:t>Introduce project and complete pressure analysis.</a:t>
            </a:r>
          </a:p>
        </p:txBody>
      </p:sp>
      <p:pic>
        <p:nvPicPr>
          <p:cNvPr id="9" name="Picture 8">
            <a:extLst>
              <a:ext uri="{FF2B5EF4-FFF2-40B4-BE49-F238E27FC236}">
                <a16:creationId xmlns:a16="http://schemas.microsoft.com/office/drawing/2014/main" id="{C0706F1E-A435-4E93-8FC5-B8319B197A71}"/>
              </a:ext>
            </a:extLst>
          </p:cNvPr>
          <p:cNvPicPr>
            <a:picLocks noChangeAspect="1"/>
          </p:cNvPicPr>
          <p:nvPr>
            <p:custDataLst>
              <p:tags r:id="rId8"/>
            </p:custDataLst>
          </p:nvPr>
        </p:nvPicPr>
        <p:blipFill>
          <a:blip r:embed="rId27" cstate="screen">
            <a:extLst>
              <a:ext uri="{28A0092B-C50C-407E-A947-70E740481C1C}">
                <a14:useLocalDpi xmlns:a14="http://schemas.microsoft.com/office/drawing/2010/main"/>
              </a:ext>
            </a:extLst>
          </a:blip>
          <a:stretch>
            <a:fillRect/>
          </a:stretch>
        </p:blipFill>
        <p:spPr>
          <a:xfrm>
            <a:off x="1977570" y="3268453"/>
            <a:ext cx="520953" cy="520953"/>
          </a:xfrm>
          <a:prstGeom prst="rect">
            <a:avLst/>
          </a:prstGeom>
        </p:spPr>
      </p:pic>
      <p:sp>
        <p:nvSpPr>
          <p:cNvPr id="10" name="Rectangle 9">
            <a:extLst>
              <a:ext uri="{FF2B5EF4-FFF2-40B4-BE49-F238E27FC236}">
                <a16:creationId xmlns:a16="http://schemas.microsoft.com/office/drawing/2014/main" id="{0A3D6A72-FBE2-44C3-BB5A-FF3B8AE94F0A}"/>
              </a:ext>
            </a:extLst>
          </p:cNvPr>
          <p:cNvSpPr/>
          <p:nvPr>
            <p:custDataLst>
              <p:tags r:id="rId9"/>
            </p:custDataLst>
          </p:nvPr>
        </p:nvSpPr>
        <p:spPr>
          <a:xfrm>
            <a:off x="2463522" y="3315409"/>
            <a:ext cx="1059097" cy="954107"/>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lumMod val="50000"/>
                  </a:schemeClr>
                </a:solidFill>
                <a:effectLst/>
                <a:uLnTx/>
                <a:uFillTx/>
                <a:latin typeface="Roboto Condensed Light" panose="02000000000000000000" pitchFamily="2" charset="0"/>
                <a:ea typeface="Roboto Condensed Light" panose="02000000000000000000" pitchFamily="2" charset="0"/>
                <a:cs typeface="+mn-cs"/>
              </a:rPr>
              <a:t>Call #2:</a:t>
            </a:r>
            <a:r>
              <a:rPr kumimoji="0" lang="en-US" sz="1400" b="0" i="0" u="none" strike="noStrike" kern="1200" cap="none" spc="0" normalizeH="0" baseline="0" noProof="0" dirty="0">
                <a:ln>
                  <a:noFill/>
                </a:ln>
                <a:solidFill>
                  <a:schemeClr val="tx1">
                    <a:lumMod val="50000"/>
                  </a:schemeClr>
                </a:solidFill>
                <a:effectLst/>
                <a:uLnTx/>
                <a:uFillTx/>
                <a:latin typeface="Roboto Condensed Light" panose="02000000000000000000" pitchFamily="2" charset="0"/>
                <a:ea typeface="Roboto Condensed Light" panose="02000000000000000000" pitchFamily="2" charset="0"/>
                <a:cs typeface="+mn-cs"/>
              </a:rPr>
              <a:t> </a:t>
            </a:r>
            <a:r>
              <a:rPr lang="en-US" sz="1400" dirty="0">
                <a:solidFill>
                  <a:schemeClr val="tx1">
                    <a:lumMod val="50000"/>
                  </a:schemeClr>
                </a:solidFill>
                <a:latin typeface="Roboto Condensed Light" panose="02000000000000000000" pitchFamily="2" charset="0"/>
                <a:ea typeface="Roboto Condensed Light" panose="02000000000000000000" pitchFamily="2" charset="0"/>
              </a:rPr>
              <a:t>Introduce the maturity assessment.</a:t>
            </a:r>
            <a:r>
              <a:rPr kumimoji="0" lang="en-US" sz="1400" b="0" i="0" u="none" strike="noStrike" kern="1200" cap="none" spc="0" normalizeH="0" baseline="0" noProof="0" dirty="0">
                <a:ln>
                  <a:noFill/>
                </a:ln>
                <a:solidFill>
                  <a:schemeClr val="tx1">
                    <a:lumMod val="50000"/>
                  </a:schemeClr>
                </a:solidFill>
                <a:effectLst/>
                <a:uLnTx/>
                <a:uFillTx/>
                <a:latin typeface="Roboto Condensed Light" panose="02000000000000000000" pitchFamily="2" charset="0"/>
                <a:ea typeface="Roboto Condensed Light" panose="02000000000000000000" pitchFamily="2" charset="0"/>
                <a:cs typeface="+mn-cs"/>
              </a:rPr>
              <a:t> </a:t>
            </a:r>
          </a:p>
        </p:txBody>
      </p:sp>
      <p:sp>
        <p:nvSpPr>
          <p:cNvPr id="11" name="Rectangle 10">
            <a:extLst>
              <a:ext uri="{FF2B5EF4-FFF2-40B4-BE49-F238E27FC236}">
                <a16:creationId xmlns:a16="http://schemas.microsoft.com/office/drawing/2014/main" id="{821F6F67-AB2F-4087-9A7A-78D6B956A59F}"/>
              </a:ext>
            </a:extLst>
          </p:cNvPr>
          <p:cNvSpPr/>
          <p:nvPr>
            <p:custDataLst>
              <p:tags r:id="rId10"/>
            </p:custDataLst>
          </p:nvPr>
        </p:nvSpPr>
        <p:spPr>
          <a:xfrm>
            <a:off x="2463522" y="4637121"/>
            <a:ext cx="1118097" cy="1169551"/>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lumMod val="50000"/>
                  </a:schemeClr>
                </a:solidFill>
                <a:effectLst/>
                <a:uLnTx/>
                <a:uFillTx/>
                <a:latin typeface="Roboto Condensed Light" panose="02000000000000000000" pitchFamily="2" charset="0"/>
                <a:ea typeface="Roboto Condensed Light" panose="02000000000000000000" pitchFamily="2" charset="0"/>
                <a:cs typeface="+mn-cs"/>
              </a:rPr>
              <a:t>Call #3:</a:t>
            </a:r>
            <a:r>
              <a:rPr kumimoji="0" lang="en-US" sz="1400" b="0" i="0" u="none" strike="noStrike" kern="1200" cap="none" spc="0" normalizeH="0" baseline="0" noProof="0" dirty="0">
                <a:ln>
                  <a:noFill/>
                </a:ln>
                <a:solidFill>
                  <a:schemeClr val="tx1">
                    <a:lumMod val="50000"/>
                  </a:schemeClr>
                </a:solidFill>
                <a:effectLst/>
                <a:uLnTx/>
                <a:uFillTx/>
                <a:latin typeface="Roboto Condensed Light" panose="02000000000000000000" pitchFamily="2" charset="0"/>
                <a:ea typeface="Roboto Condensed Light" panose="02000000000000000000" pitchFamily="2" charset="0"/>
                <a:cs typeface="+mn-cs"/>
              </a:rPr>
              <a:t> </a:t>
            </a:r>
            <a:r>
              <a:rPr lang="en-US" sz="1400" dirty="0">
                <a:solidFill>
                  <a:schemeClr val="tx1">
                    <a:lumMod val="50000"/>
                  </a:schemeClr>
                </a:solidFill>
                <a:latin typeface="Roboto Condensed Light" panose="02000000000000000000" pitchFamily="2" charset="0"/>
                <a:ea typeface="Roboto Condensed Light" panose="02000000000000000000" pitchFamily="2" charset="0"/>
              </a:rPr>
              <a:t>Perform gap analysis and translate into initiatives.</a:t>
            </a:r>
            <a:endParaRPr kumimoji="0" lang="en-CA" sz="1400" b="0" i="0" u="none" strike="noStrike" kern="1200" cap="none" spc="0" normalizeH="0" baseline="0" noProof="0" dirty="0">
              <a:ln>
                <a:noFill/>
              </a:ln>
              <a:solidFill>
                <a:schemeClr val="tx1">
                  <a:lumMod val="50000"/>
                </a:schemeClr>
              </a:solidFill>
              <a:effectLst/>
              <a:uLnTx/>
              <a:uFillTx/>
              <a:latin typeface="Roboto Condensed Light" panose="02000000000000000000" pitchFamily="2" charset="0"/>
              <a:ea typeface="Roboto Condensed Light" panose="02000000000000000000" pitchFamily="2" charset="0"/>
            </a:endParaRPr>
          </a:p>
        </p:txBody>
      </p:sp>
      <p:cxnSp>
        <p:nvCxnSpPr>
          <p:cNvPr id="12" name="Straight Connector 11">
            <a:extLst>
              <a:ext uri="{FF2B5EF4-FFF2-40B4-BE49-F238E27FC236}">
                <a16:creationId xmlns:a16="http://schemas.microsoft.com/office/drawing/2014/main" id="{8BC4D908-63E3-4DF4-BF38-40DDD2D98765}"/>
              </a:ext>
            </a:extLst>
          </p:cNvPr>
          <p:cNvCxnSpPr>
            <a:stCxn id="9" idx="2"/>
            <a:endCxn id="13" idx="0"/>
          </p:cNvCxnSpPr>
          <p:nvPr>
            <p:custDataLst>
              <p:tags r:id="rId11"/>
            </p:custDataLst>
          </p:nvPr>
        </p:nvCxnSpPr>
        <p:spPr>
          <a:xfrm flipH="1">
            <a:off x="2230134" y="3789405"/>
            <a:ext cx="7912" cy="836274"/>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9D994C6C-B107-4965-8D1C-052FDFE2543D}"/>
              </a:ext>
            </a:extLst>
          </p:cNvPr>
          <p:cNvPicPr>
            <a:picLocks noChangeAspect="1"/>
          </p:cNvPicPr>
          <p:nvPr>
            <p:custDataLst>
              <p:tags r:id="rId12"/>
            </p:custDataLst>
          </p:nvPr>
        </p:nvPicPr>
        <p:blipFill>
          <a:blip r:embed="rId27" cstate="screen">
            <a:extLst>
              <a:ext uri="{28A0092B-C50C-407E-A947-70E740481C1C}">
                <a14:useLocalDpi xmlns:a14="http://schemas.microsoft.com/office/drawing/2010/main"/>
              </a:ext>
            </a:extLst>
          </a:blip>
          <a:stretch>
            <a:fillRect/>
          </a:stretch>
        </p:blipFill>
        <p:spPr>
          <a:xfrm>
            <a:off x="1969658" y="4625680"/>
            <a:ext cx="520953" cy="520953"/>
          </a:xfrm>
          <a:prstGeom prst="rect">
            <a:avLst/>
          </a:prstGeom>
        </p:spPr>
      </p:pic>
      <p:pic>
        <p:nvPicPr>
          <p:cNvPr id="14" name="Picture 13">
            <a:extLst>
              <a:ext uri="{FF2B5EF4-FFF2-40B4-BE49-F238E27FC236}">
                <a16:creationId xmlns:a16="http://schemas.microsoft.com/office/drawing/2014/main" id="{F3EADD81-E9B1-4D37-B4F5-B9C527649DDC}"/>
              </a:ext>
            </a:extLst>
          </p:cNvPr>
          <p:cNvPicPr>
            <a:picLocks noChangeAspect="1"/>
          </p:cNvPicPr>
          <p:nvPr>
            <p:custDataLst>
              <p:tags r:id="rId13"/>
            </p:custDataLst>
          </p:nvPr>
        </p:nvPicPr>
        <p:blipFill>
          <a:blip r:embed="rId27" cstate="screen">
            <a:extLst>
              <a:ext uri="{28A0092B-C50C-407E-A947-70E740481C1C}">
                <a14:useLocalDpi xmlns:a14="http://schemas.microsoft.com/office/drawing/2010/main"/>
              </a:ext>
            </a:extLst>
          </a:blip>
          <a:stretch>
            <a:fillRect/>
          </a:stretch>
        </p:blipFill>
        <p:spPr>
          <a:xfrm>
            <a:off x="3554530" y="3315409"/>
            <a:ext cx="520953" cy="520953"/>
          </a:xfrm>
          <a:prstGeom prst="rect">
            <a:avLst/>
          </a:prstGeom>
        </p:spPr>
      </p:pic>
      <p:sp>
        <p:nvSpPr>
          <p:cNvPr id="15" name="Rectangle 14">
            <a:extLst>
              <a:ext uri="{FF2B5EF4-FFF2-40B4-BE49-F238E27FC236}">
                <a16:creationId xmlns:a16="http://schemas.microsoft.com/office/drawing/2014/main" id="{F995F532-DAD3-413C-BF05-3C3734A69655}"/>
              </a:ext>
            </a:extLst>
          </p:cNvPr>
          <p:cNvSpPr/>
          <p:nvPr>
            <p:custDataLst>
              <p:tags r:id="rId14"/>
            </p:custDataLst>
          </p:nvPr>
        </p:nvSpPr>
        <p:spPr>
          <a:xfrm>
            <a:off x="4040482" y="3362365"/>
            <a:ext cx="1351485" cy="1815882"/>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lumMod val="50000"/>
                  </a:schemeClr>
                </a:solidFill>
                <a:effectLst/>
                <a:uLnTx/>
                <a:uFillTx/>
                <a:latin typeface="Roboto Condensed Light" panose="02000000000000000000" pitchFamily="2" charset="0"/>
                <a:ea typeface="Roboto Condensed Light" panose="02000000000000000000" pitchFamily="2" charset="0"/>
                <a:cs typeface="+mn-cs"/>
              </a:rPr>
              <a:t>Call #4: </a:t>
            </a:r>
            <a:r>
              <a:rPr kumimoji="0" lang="en-US" sz="1400" i="0" u="none" strike="noStrike" kern="1200" cap="none" spc="0" normalizeH="0" baseline="0" noProof="0" dirty="0">
                <a:ln>
                  <a:noFill/>
                </a:ln>
                <a:solidFill>
                  <a:schemeClr val="tx1">
                    <a:lumMod val="50000"/>
                  </a:schemeClr>
                </a:solidFill>
                <a:effectLst/>
                <a:uLnTx/>
                <a:uFillTx/>
                <a:latin typeface="Roboto Condensed Light" panose="02000000000000000000" pitchFamily="2" charset="0"/>
                <a:ea typeface="Roboto Condensed Light" panose="02000000000000000000" pitchFamily="2" charset="0"/>
                <a:cs typeface="+mn-cs"/>
              </a:rPr>
              <a:t>Consolidate related gap initiatives and define, cost, effort, alignment, and security benefits.</a:t>
            </a:r>
            <a:endParaRPr kumimoji="0" lang="en-US" sz="1400" b="0" i="0" u="none" strike="noStrike" kern="1200" cap="none" spc="0" normalizeH="0" baseline="0" noProof="0" dirty="0">
              <a:ln>
                <a:noFill/>
              </a:ln>
              <a:solidFill>
                <a:schemeClr val="tx1">
                  <a:lumMod val="50000"/>
                </a:schemeClr>
              </a:solidFill>
              <a:effectLst/>
              <a:uLnTx/>
              <a:uFillTx/>
              <a:latin typeface="Roboto Condensed Light" panose="02000000000000000000" pitchFamily="2" charset="0"/>
              <a:ea typeface="Roboto Condensed Light" panose="02000000000000000000" pitchFamily="2" charset="0"/>
              <a:cs typeface="+mn-cs"/>
            </a:endParaRPr>
          </a:p>
        </p:txBody>
      </p:sp>
      <p:sp>
        <p:nvSpPr>
          <p:cNvPr id="16" name="Rectangle 15">
            <a:extLst>
              <a:ext uri="{FF2B5EF4-FFF2-40B4-BE49-F238E27FC236}">
                <a16:creationId xmlns:a16="http://schemas.microsoft.com/office/drawing/2014/main" id="{6D800CA0-031A-458F-90E4-1C272CCDB6E4}"/>
              </a:ext>
            </a:extLst>
          </p:cNvPr>
          <p:cNvSpPr/>
          <p:nvPr>
            <p:custDataLst>
              <p:tags r:id="rId15"/>
            </p:custDataLst>
          </p:nvPr>
        </p:nvSpPr>
        <p:spPr>
          <a:xfrm>
            <a:off x="4030163" y="5190105"/>
            <a:ext cx="1174220" cy="1600438"/>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lumMod val="50000"/>
                  </a:schemeClr>
                </a:solidFill>
                <a:effectLst/>
                <a:uLnTx/>
                <a:uFillTx/>
                <a:latin typeface="Roboto Condensed Light" panose="02000000000000000000" pitchFamily="2" charset="0"/>
                <a:ea typeface="Roboto Condensed Light" panose="02000000000000000000" pitchFamily="2" charset="0"/>
                <a:cs typeface="+mn-cs"/>
              </a:rPr>
              <a:t>Call #5: </a:t>
            </a:r>
            <a:r>
              <a:rPr lang="en-CA" sz="1400" dirty="0">
                <a:solidFill>
                  <a:schemeClr val="tx1">
                    <a:lumMod val="50000"/>
                  </a:schemeClr>
                </a:solidFill>
                <a:latin typeface="Roboto Condensed Light" panose="02000000000000000000" pitchFamily="2" charset="0"/>
                <a:ea typeface="Roboto Condensed Light" panose="02000000000000000000" pitchFamily="2" charset="0"/>
              </a:rPr>
              <a:t>Review cost/benefit analysis and build an effort map.</a:t>
            </a:r>
            <a:endParaRPr kumimoji="0" lang="en-CA" sz="1400" b="0" i="0" u="none" strike="noStrike" kern="1200" cap="none" spc="0" normalizeH="0" baseline="0" noProof="0" dirty="0">
              <a:ln>
                <a:noFill/>
              </a:ln>
              <a:solidFill>
                <a:schemeClr val="tx1">
                  <a:lumMod val="50000"/>
                </a:schemeClr>
              </a:solidFill>
              <a:effectLst/>
              <a:uLnTx/>
              <a:uFillTx/>
              <a:latin typeface="Roboto Condensed Light" panose="02000000000000000000" pitchFamily="2" charset="0"/>
              <a:ea typeface="Roboto Condensed Light" panose="02000000000000000000" pitchFamily="2" charset="0"/>
            </a:endParaRPr>
          </a:p>
          <a:p>
            <a:pPr marL="0" marR="0" lvl="0" indent="0" algn="l" defTabSz="554437"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endParaRPr>
          </a:p>
        </p:txBody>
      </p:sp>
      <p:cxnSp>
        <p:nvCxnSpPr>
          <p:cNvPr id="17" name="Straight Connector 16">
            <a:extLst>
              <a:ext uri="{FF2B5EF4-FFF2-40B4-BE49-F238E27FC236}">
                <a16:creationId xmlns:a16="http://schemas.microsoft.com/office/drawing/2014/main" id="{43795F84-DBA5-4611-AFF5-08BD5AB31DA7}"/>
              </a:ext>
            </a:extLst>
          </p:cNvPr>
          <p:cNvCxnSpPr>
            <a:stCxn id="14" idx="2"/>
            <a:endCxn id="18" idx="0"/>
          </p:cNvCxnSpPr>
          <p:nvPr>
            <p:custDataLst>
              <p:tags r:id="rId16"/>
            </p:custDataLst>
          </p:nvPr>
        </p:nvCxnSpPr>
        <p:spPr>
          <a:xfrm>
            <a:off x="3815007" y="3836362"/>
            <a:ext cx="9898" cy="1128364"/>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9E229D89-0003-4F5C-8E9E-C7C880A7FA8F}"/>
              </a:ext>
            </a:extLst>
          </p:cNvPr>
          <p:cNvPicPr>
            <a:picLocks noChangeAspect="1"/>
          </p:cNvPicPr>
          <p:nvPr>
            <p:custDataLst>
              <p:tags r:id="rId17"/>
            </p:custDataLst>
          </p:nvPr>
        </p:nvPicPr>
        <p:blipFill>
          <a:blip r:embed="rId27" cstate="screen">
            <a:extLst>
              <a:ext uri="{28A0092B-C50C-407E-A947-70E740481C1C}">
                <a14:useLocalDpi xmlns:a14="http://schemas.microsoft.com/office/drawing/2010/main"/>
              </a:ext>
            </a:extLst>
          </a:blip>
          <a:stretch>
            <a:fillRect/>
          </a:stretch>
        </p:blipFill>
        <p:spPr>
          <a:xfrm>
            <a:off x="3564428" y="4964726"/>
            <a:ext cx="520953" cy="520953"/>
          </a:xfrm>
          <a:prstGeom prst="rect">
            <a:avLst/>
          </a:prstGeom>
        </p:spPr>
      </p:pic>
      <p:pic>
        <p:nvPicPr>
          <p:cNvPr id="19" name="Picture 18">
            <a:extLst>
              <a:ext uri="{FF2B5EF4-FFF2-40B4-BE49-F238E27FC236}">
                <a16:creationId xmlns:a16="http://schemas.microsoft.com/office/drawing/2014/main" id="{02B68E01-79DA-4B1C-AD8C-903D8F9A8CE5}"/>
              </a:ext>
            </a:extLst>
          </p:cNvPr>
          <p:cNvPicPr>
            <a:picLocks noChangeAspect="1"/>
          </p:cNvPicPr>
          <p:nvPr>
            <p:custDataLst>
              <p:tags r:id="rId18"/>
            </p:custDataLst>
          </p:nvPr>
        </p:nvPicPr>
        <p:blipFill>
          <a:blip r:embed="rId27" cstate="screen">
            <a:extLst>
              <a:ext uri="{28A0092B-C50C-407E-A947-70E740481C1C}">
                <a14:useLocalDpi xmlns:a14="http://schemas.microsoft.com/office/drawing/2010/main"/>
              </a:ext>
            </a:extLst>
          </a:blip>
          <a:stretch>
            <a:fillRect/>
          </a:stretch>
        </p:blipFill>
        <p:spPr>
          <a:xfrm>
            <a:off x="5174887" y="3323923"/>
            <a:ext cx="520953" cy="520953"/>
          </a:xfrm>
          <a:prstGeom prst="rect">
            <a:avLst/>
          </a:prstGeom>
        </p:spPr>
      </p:pic>
      <p:sp>
        <p:nvSpPr>
          <p:cNvPr id="20" name="Rectangle 19">
            <a:extLst>
              <a:ext uri="{FF2B5EF4-FFF2-40B4-BE49-F238E27FC236}">
                <a16:creationId xmlns:a16="http://schemas.microsoft.com/office/drawing/2014/main" id="{0D51DD75-BDD9-416B-996F-FBF3F604DDBE}"/>
              </a:ext>
            </a:extLst>
          </p:cNvPr>
          <p:cNvSpPr/>
          <p:nvPr>
            <p:custDataLst>
              <p:tags r:id="rId19"/>
            </p:custDataLst>
          </p:nvPr>
        </p:nvSpPr>
        <p:spPr>
          <a:xfrm>
            <a:off x="5660839" y="3370879"/>
            <a:ext cx="1256805" cy="1169551"/>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lumMod val="50000"/>
                  </a:schemeClr>
                </a:solidFill>
                <a:effectLst/>
                <a:uLnTx/>
                <a:uFillTx/>
                <a:latin typeface="Roboto Condensed Light" panose="02000000000000000000" pitchFamily="2" charset="0"/>
                <a:ea typeface="Roboto Condensed Light" panose="02000000000000000000" pitchFamily="2" charset="0"/>
                <a:cs typeface="+mn-cs"/>
              </a:rPr>
              <a:t>Call #6: </a:t>
            </a:r>
            <a:r>
              <a:rPr kumimoji="0" lang="en-US" sz="1400" i="0" u="none" strike="noStrike" kern="1200" cap="none" spc="0" normalizeH="0" baseline="0" noProof="0" dirty="0">
                <a:ln>
                  <a:noFill/>
                </a:ln>
                <a:solidFill>
                  <a:schemeClr val="tx1">
                    <a:lumMod val="50000"/>
                  </a:schemeClr>
                </a:solidFill>
                <a:effectLst/>
                <a:uLnTx/>
                <a:uFillTx/>
                <a:latin typeface="Roboto Condensed Light" panose="02000000000000000000" pitchFamily="2" charset="0"/>
                <a:ea typeface="Roboto Condensed Light" panose="02000000000000000000" pitchFamily="2" charset="0"/>
                <a:cs typeface="+mn-cs"/>
              </a:rPr>
              <a:t>Build implementation waves and introduce Gantt chart.</a:t>
            </a:r>
            <a:endParaRPr kumimoji="0" lang="en-US" sz="1400" b="0" i="0" u="none" strike="noStrike" kern="1200" cap="none" spc="0" normalizeH="0" baseline="0" noProof="0" dirty="0">
              <a:ln>
                <a:noFill/>
              </a:ln>
              <a:solidFill>
                <a:schemeClr val="tx1">
                  <a:lumMod val="50000"/>
                </a:schemeClr>
              </a:solidFill>
              <a:effectLst/>
              <a:uLnTx/>
              <a:uFillTx/>
              <a:latin typeface="Roboto Condensed Light" panose="02000000000000000000" pitchFamily="2" charset="0"/>
              <a:ea typeface="Roboto Condensed Light" panose="02000000000000000000" pitchFamily="2" charset="0"/>
              <a:cs typeface="+mn-cs"/>
            </a:endParaRPr>
          </a:p>
        </p:txBody>
      </p:sp>
      <p:pic>
        <p:nvPicPr>
          <p:cNvPr id="24" name="Picture 23">
            <a:extLst>
              <a:ext uri="{FF2B5EF4-FFF2-40B4-BE49-F238E27FC236}">
                <a16:creationId xmlns:a16="http://schemas.microsoft.com/office/drawing/2014/main" id="{368B60EB-C827-4EC6-A97F-5F8A688424CC}"/>
              </a:ext>
            </a:extLst>
          </p:cNvPr>
          <p:cNvPicPr>
            <a:picLocks noChangeAspect="1"/>
          </p:cNvPicPr>
          <p:nvPr>
            <p:custDataLst>
              <p:tags r:id="rId20"/>
            </p:custDataLst>
          </p:nvPr>
        </p:nvPicPr>
        <p:blipFill>
          <a:blip r:embed="rId27" cstate="screen">
            <a:extLst>
              <a:ext uri="{28A0092B-C50C-407E-A947-70E740481C1C}">
                <a14:useLocalDpi xmlns:a14="http://schemas.microsoft.com/office/drawing/2010/main"/>
              </a:ext>
            </a:extLst>
          </a:blip>
          <a:stretch>
            <a:fillRect/>
          </a:stretch>
        </p:blipFill>
        <p:spPr>
          <a:xfrm>
            <a:off x="6842972" y="3315409"/>
            <a:ext cx="520953" cy="520953"/>
          </a:xfrm>
          <a:prstGeom prst="rect">
            <a:avLst/>
          </a:prstGeom>
        </p:spPr>
      </p:pic>
      <p:sp>
        <p:nvSpPr>
          <p:cNvPr id="25" name="Rectangle 24">
            <a:extLst>
              <a:ext uri="{FF2B5EF4-FFF2-40B4-BE49-F238E27FC236}">
                <a16:creationId xmlns:a16="http://schemas.microsoft.com/office/drawing/2014/main" id="{41B92865-F37C-4DD3-84FE-E43198CB0221}"/>
              </a:ext>
            </a:extLst>
          </p:cNvPr>
          <p:cNvSpPr/>
          <p:nvPr>
            <p:custDataLst>
              <p:tags r:id="rId21"/>
            </p:custDataLst>
          </p:nvPr>
        </p:nvSpPr>
        <p:spPr>
          <a:xfrm>
            <a:off x="7328924" y="3362364"/>
            <a:ext cx="1256805" cy="1169551"/>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lumMod val="50000"/>
                  </a:schemeClr>
                </a:solidFill>
                <a:effectLst/>
                <a:uLnTx/>
                <a:uFillTx/>
                <a:latin typeface="Roboto Condensed Light" panose="02000000000000000000" pitchFamily="2" charset="0"/>
                <a:ea typeface="Roboto Condensed Light" panose="02000000000000000000" pitchFamily="2" charset="0"/>
                <a:cs typeface="+mn-cs"/>
              </a:rPr>
              <a:t>Call #7: </a:t>
            </a:r>
            <a:r>
              <a:rPr kumimoji="0" lang="en-US" sz="1400" i="0" u="none" strike="noStrike" kern="1200" cap="none" spc="0" normalizeH="0" baseline="0" noProof="0" dirty="0">
                <a:ln>
                  <a:noFill/>
                </a:ln>
                <a:solidFill>
                  <a:schemeClr val="tx1">
                    <a:lumMod val="50000"/>
                  </a:schemeClr>
                </a:solidFill>
                <a:effectLst/>
                <a:uLnTx/>
                <a:uFillTx/>
                <a:latin typeface="Roboto Condensed Light" panose="02000000000000000000" pitchFamily="2" charset="0"/>
                <a:ea typeface="Roboto Condensed Light" panose="02000000000000000000" pitchFamily="2" charset="0"/>
                <a:cs typeface="+mn-cs"/>
              </a:rPr>
              <a:t>Review Gantt chart and ensure budget/buy-in support.</a:t>
            </a:r>
            <a:endParaRPr kumimoji="0" lang="en-US" sz="1400" b="0" i="0" u="none" strike="noStrike" kern="1200" cap="none" spc="0" normalizeH="0" baseline="0" noProof="0" dirty="0">
              <a:ln>
                <a:noFill/>
              </a:ln>
              <a:solidFill>
                <a:schemeClr val="tx1">
                  <a:lumMod val="50000"/>
                </a:schemeClr>
              </a:solidFill>
              <a:effectLst/>
              <a:uLnTx/>
              <a:uFillTx/>
              <a:latin typeface="Roboto Condensed Light" panose="02000000000000000000" pitchFamily="2" charset="0"/>
              <a:ea typeface="Roboto Condensed Light" panose="02000000000000000000" pitchFamily="2" charset="0"/>
              <a:cs typeface="+mn-cs"/>
            </a:endParaRPr>
          </a:p>
        </p:txBody>
      </p:sp>
      <p:sp>
        <p:nvSpPr>
          <p:cNvPr id="26" name="Rectangle 25">
            <a:extLst>
              <a:ext uri="{FF2B5EF4-FFF2-40B4-BE49-F238E27FC236}">
                <a16:creationId xmlns:a16="http://schemas.microsoft.com/office/drawing/2014/main" id="{00B56B9E-6653-467B-918F-AD7214396EEF}"/>
              </a:ext>
            </a:extLst>
          </p:cNvPr>
          <p:cNvSpPr/>
          <p:nvPr>
            <p:custDataLst>
              <p:tags r:id="rId22"/>
            </p:custDataLst>
          </p:nvPr>
        </p:nvSpPr>
        <p:spPr>
          <a:xfrm>
            <a:off x="7328924" y="4684077"/>
            <a:ext cx="1296307" cy="954107"/>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lumMod val="50000"/>
                  </a:schemeClr>
                </a:solidFill>
                <a:effectLst/>
                <a:uLnTx/>
                <a:uFillTx/>
                <a:latin typeface="Roboto Condensed Light" panose="02000000000000000000" pitchFamily="2" charset="0"/>
                <a:ea typeface="Roboto Condensed Light" panose="02000000000000000000" pitchFamily="2" charset="0"/>
                <a:cs typeface="+mn-cs"/>
              </a:rPr>
              <a:t>Call #8: </a:t>
            </a:r>
            <a:r>
              <a:rPr kumimoji="0" lang="en-US" sz="1400" i="0" u="none" strike="noStrike" kern="1200" cap="none" spc="0" normalizeH="0" baseline="0" noProof="0" dirty="0">
                <a:ln>
                  <a:noFill/>
                </a:ln>
                <a:solidFill>
                  <a:schemeClr val="tx1">
                    <a:lumMod val="50000"/>
                  </a:schemeClr>
                </a:solidFill>
                <a:effectLst/>
                <a:uLnTx/>
                <a:uFillTx/>
                <a:latin typeface="Roboto Condensed Light" panose="02000000000000000000" pitchFamily="2" charset="0"/>
                <a:ea typeface="Roboto Condensed Light" panose="02000000000000000000" pitchFamily="2" charset="0"/>
                <a:cs typeface="+mn-cs"/>
              </a:rPr>
              <a:t>Three-month check-in: Execute and maintain.</a:t>
            </a:r>
            <a:endParaRPr kumimoji="0" lang="en-US" sz="1400" b="0" i="0" u="none" strike="noStrike" kern="1200" cap="none" spc="0" normalizeH="0" baseline="0" noProof="0" dirty="0">
              <a:ln>
                <a:noFill/>
              </a:ln>
              <a:solidFill>
                <a:schemeClr val="tx1">
                  <a:lumMod val="50000"/>
                </a:schemeClr>
              </a:solidFill>
              <a:effectLst/>
              <a:uLnTx/>
              <a:uFillTx/>
              <a:latin typeface="Roboto Condensed Light" panose="02000000000000000000" pitchFamily="2" charset="0"/>
              <a:ea typeface="Roboto Condensed Light" panose="02000000000000000000" pitchFamily="2" charset="0"/>
              <a:cs typeface="+mn-cs"/>
            </a:endParaRPr>
          </a:p>
        </p:txBody>
      </p:sp>
      <p:cxnSp>
        <p:nvCxnSpPr>
          <p:cNvPr id="27" name="Straight Connector 26">
            <a:extLst>
              <a:ext uri="{FF2B5EF4-FFF2-40B4-BE49-F238E27FC236}">
                <a16:creationId xmlns:a16="http://schemas.microsoft.com/office/drawing/2014/main" id="{50595DC1-8D51-4EF1-AC47-0A4885AF2AF2}"/>
              </a:ext>
            </a:extLst>
          </p:cNvPr>
          <p:cNvCxnSpPr>
            <a:stCxn id="24" idx="2"/>
            <a:endCxn id="28" idx="0"/>
          </p:cNvCxnSpPr>
          <p:nvPr>
            <p:custDataLst>
              <p:tags r:id="rId23"/>
            </p:custDataLst>
          </p:nvPr>
        </p:nvCxnSpPr>
        <p:spPr>
          <a:xfrm flipH="1">
            <a:off x="7095536" y="3836361"/>
            <a:ext cx="7912" cy="836274"/>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9FE0DC71-AD8A-4A10-A4AD-A1A5FC4F2C88}"/>
              </a:ext>
            </a:extLst>
          </p:cNvPr>
          <p:cNvPicPr>
            <a:picLocks noChangeAspect="1"/>
          </p:cNvPicPr>
          <p:nvPr>
            <p:custDataLst>
              <p:tags r:id="rId24"/>
            </p:custDataLst>
          </p:nvPr>
        </p:nvPicPr>
        <p:blipFill>
          <a:blip r:embed="rId27" cstate="screen">
            <a:extLst>
              <a:ext uri="{28A0092B-C50C-407E-A947-70E740481C1C}">
                <a14:useLocalDpi xmlns:a14="http://schemas.microsoft.com/office/drawing/2010/main"/>
              </a:ext>
            </a:extLst>
          </a:blip>
          <a:stretch>
            <a:fillRect/>
          </a:stretch>
        </p:blipFill>
        <p:spPr>
          <a:xfrm>
            <a:off x="6835060" y="4672636"/>
            <a:ext cx="520953" cy="520953"/>
          </a:xfrm>
          <a:prstGeom prst="rect">
            <a:avLst/>
          </a:prstGeom>
        </p:spPr>
      </p:pic>
      <p:sp>
        <p:nvSpPr>
          <p:cNvPr id="31" name="TextBox 30">
            <a:extLst>
              <a:ext uri="{FF2B5EF4-FFF2-40B4-BE49-F238E27FC236}">
                <a16:creationId xmlns:a16="http://schemas.microsoft.com/office/drawing/2014/main" id="{3C951CA7-C56F-4944-A437-B07E96483324}"/>
              </a:ext>
            </a:extLst>
          </p:cNvPr>
          <p:cNvSpPr txBox="1"/>
          <p:nvPr>
            <p:custDataLst>
              <p:tags r:id="rId25"/>
            </p:custDataLst>
          </p:nvPr>
        </p:nvSpPr>
        <p:spPr>
          <a:xfrm>
            <a:off x="9423238" y="943806"/>
            <a:ext cx="2549774" cy="4649294"/>
          </a:xfrm>
          <a:prstGeom prst="rect">
            <a:avLst/>
          </a:prstGeom>
        </p:spPr>
        <p:txBody>
          <a:bodyPr vert="horz" wrap="square" lIns="0" tIns="6930" rIns="0" bIns="0" rtlCol="0">
            <a:spAutoFit/>
          </a:bodyPr>
          <a:lstStyle/>
          <a:p>
            <a:pPr marL="7700" marR="242951" lvl="0" indent="0" algn="l" defTabSz="554437" rtl="0" eaLnBrk="1" fontAlgn="auto" latinLnBrk="0" hangingPunct="1">
              <a:lnSpc>
                <a:spcPct val="100000"/>
              </a:lnSpc>
              <a:spcBef>
                <a:spcPts val="55"/>
              </a:spcBef>
              <a:spcAft>
                <a:spcPts val="0"/>
              </a:spcAft>
              <a:buClrTx/>
              <a:buSzTx/>
              <a:buFontTx/>
              <a:buNone/>
              <a:tabLst/>
              <a:defRPr/>
            </a:pPr>
            <a:r>
              <a:rPr kumimoji="0" lang="en-US" sz="2000" b="0" i="0" u="none" strike="noStrike" kern="1200" cap="none" spc="-30" normalizeH="0" baseline="0" noProof="0" dirty="0">
                <a:ln>
                  <a:noFill/>
                </a:ln>
                <a:solidFill>
                  <a:srgbClr val="FFFFFF"/>
                </a:solidFill>
                <a:effectLst/>
                <a:uLnTx/>
                <a:uFillTx/>
                <a:latin typeface="Montserrat" panose="00000500000000000000" pitchFamily="2" charset="0"/>
                <a:ea typeface="+mn-ea"/>
                <a:cs typeface="Arial Narrow"/>
              </a:rPr>
              <a:t>A Guided Implementation is series of calls with an Info-Tech analyst to help implement our best practices in your organization.</a:t>
            </a:r>
          </a:p>
          <a:p>
            <a:pPr marL="7700" marR="242951" lvl="0" indent="0" algn="l" defTabSz="554437" rtl="0" eaLnBrk="1" fontAlgn="auto" latinLnBrk="0" hangingPunct="1">
              <a:lnSpc>
                <a:spcPct val="100000"/>
              </a:lnSpc>
              <a:spcBef>
                <a:spcPts val="55"/>
              </a:spcBef>
              <a:spcAft>
                <a:spcPts val="0"/>
              </a:spcAft>
              <a:buClrTx/>
              <a:buSzTx/>
              <a:buFontTx/>
              <a:buNone/>
              <a:tabLst/>
              <a:defRPr/>
            </a:pPr>
            <a:endParaRPr kumimoji="0" lang="en-US" sz="2000" b="0" i="0" u="none" strike="noStrike" kern="1200" cap="none" spc="-30" normalizeH="0" baseline="0" noProof="0" dirty="0">
              <a:ln>
                <a:noFill/>
              </a:ln>
              <a:solidFill>
                <a:srgbClr val="FFFFFF"/>
              </a:solidFill>
              <a:effectLst/>
              <a:uLnTx/>
              <a:uFillTx/>
              <a:latin typeface="Montserrat" panose="00000500000000000000" pitchFamily="2" charset="0"/>
              <a:ea typeface="+mn-ea"/>
              <a:cs typeface="Arial Narrow"/>
            </a:endParaRPr>
          </a:p>
          <a:p>
            <a:pPr marL="7700" marR="242951" lvl="0" indent="0" algn="l" defTabSz="554437" rtl="0" eaLnBrk="1" fontAlgn="auto" latinLnBrk="0" hangingPunct="1">
              <a:lnSpc>
                <a:spcPct val="100000"/>
              </a:lnSpc>
              <a:spcBef>
                <a:spcPts val="55"/>
              </a:spcBef>
              <a:spcAft>
                <a:spcPts val="0"/>
              </a:spcAft>
              <a:buClrTx/>
              <a:buSzTx/>
              <a:buFontTx/>
              <a:buNone/>
              <a:tabLst/>
              <a:defRPr/>
            </a:pPr>
            <a:r>
              <a:rPr kumimoji="0" lang="en-US" sz="2000" b="1" i="0" u="none" strike="noStrike" kern="1200" cap="none" spc="-30" normalizeH="0" baseline="0" noProof="0" dirty="0">
                <a:ln>
                  <a:noFill/>
                </a:ln>
                <a:solidFill>
                  <a:srgbClr val="FFFFFF"/>
                </a:solidFill>
                <a:effectLst/>
                <a:uLnTx/>
                <a:uFillTx/>
                <a:latin typeface="Montserrat" panose="00000500000000000000" pitchFamily="2" charset="0"/>
                <a:ea typeface="+mn-ea"/>
                <a:cs typeface="Arial Narrow"/>
              </a:rPr>
              <a:t>A typical Guided Implementation is between 2-12 calls over the course of 4 to 6 months.</a:t>
            </a:r>
          </a:p>
        </p:txBody>
      </p:sp>
      <p:sp>
        <p:nvSpPr>
          <p:cNvPr id="29" name="object 19">
            <a:extLst>
              <a:ext uri="{FF2B5EF4-FFF2-40B4-BE49-F238E27FC236}">
                <a16:creationId xmlns:a16="http://schemas.microsoft.com/office/drawing/2014/main" id="{5A460CB7-CD0D-4585-B661-5D697BC3F27A}"/>
              </a:ext>
            </a:extLst>
          </p:cNvPr>
          <p:cNvSpPr/>
          <p:nvPr/>
        </p:nvSpPr>
        <p:spPr>
          <a:xfrm rot="16200000" flipH="1">
            <a:off x="4418181" y="-3221709"/>
            <a:ext cx="379861" cy="8696556"/>
          </a:xfrm>
          <a:custGeom>
            <a:avLst/>
            <a:gdLst/>
            <a:ahLst/>
            <a:cxnLst/>
            <a:rect l="l" t="t" r="r" b="b"/>
            <a:pathLst>
              <a:path h="7791450">
                <a:moveTo>
                  <a:pt x="0" y="0"/>
                </a:moveTo>
                <a:lnTo>
                  <a:pt x="0" y="7790956"/>
                </a:lnTo>
              </a:path>
            </a:pathLst>
          </a:custGeom>
          <a:ln w="3175">
            <a:solidFill>
              <a:srgbClr val="C9C9C9"/>
            </a:solidFill>
          </a:ln>
        </p:spPr>
        <p:txBody>
          <a:bodyPr wrap="square" lIns="0" tIns="0" rIns="0" bIns="0" rtlCol="0">
            <a:noAutofit/>
          </a:bodyPr>
          <a:lstStyle/>
          <a:p>
            <a:r>
              <a:rPr lang="en-US" sz="662" dirty="0">
                <a:latin typeface="Roboto Condensed Light" panose="02000000000000000000" pitchFamily="2" charset="0"/>
              </a:rPr>
              <a:t> </a:t>
            </a:r>
            <a:endParaRPr sz="662" dirty="0">
              <a:latin typeface="Roboto Condensed Light" panose="02000000000000000000" pitchFamily="2" charset="0"/>
            </a:endParaRPr>
          </a:p>
        </p:txBody>
      </p:sp>
    </p:spTree>
    <p:extLst>
      <p:ext uri="{BB962C8B-B14F-4D97-AF65-F5344CB8AC3E}">
        <p14:creationId xmlns:p14="http://schemas.microsoft.com/office/powerpoint/2010/main" val="229917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EA4694C-54A6-46F0-8E70-B717AA3158DE}"/>
              </a:ext>
            </a:extLst>
          </p:cNvPr>
          <p:cNvSpPr txBox="1">
            <a:spLocks/>
          </p:cNvSpPr>
          <p:nvPr/>
        </p:nvSpPr>
        <p:spPr>
          <a:xfrm>
            <a:off x="354900" y="236810"/>
            <a:ext cx="8803296" cy="542716"/>
          </a:xfrm>
          <a:prstGeom prst="rect">
            <a:avLst/>
          </a:prstGeom>
        </p:spPr>
        <p:txBody>
          <a:bodyPr/>
          <a:lstStyle>
            <a:lvl1pPr algn="l" defTabSz="914400" rtl="0" eaLnBrk="1" latinLnBrk="0" hangingPunct="1">
              <a:lnSpc>
                <a:spcPct val="90000"/>
              </a:lnSpc>
              <a:spcBef>
                <a:spcPct val="0"/>
              </a:spcBef>
              <a:buNone/>
              <a:defRPr sz="4000" b="0" i="0" kern="1200">
                <a:solidFill>
                  <a:srgbClr val="717171"/>
                </a:solidFill>
                <a:latin typeface="Montserrat SemiBold" pitchFamily="2" charset="77"/>
                <a:ea typeface="+mj-ea"/>
                <a:cs typeface="Arial" panose="020B0604020202020204" pitchFamily="34" charset="0"/>
              </a:defRPr>
            </a:lvl1pPr>
          </a:lstStyle>
          <a:p>
            <a:r>
              <a:rPr lang="en-CA" dirty="0">
                <a:solidFill>
                  <a:schemeClr val="bg2">
                    <a:lumMod val="50000"/>
                  </a:schemeClr>
                </a:solidFill>
              </a:rPr>
              <a:t>Workshop Overview</a:t>
            </a:r>
          </a:p>
        </p:txBody>
      </p:sp>
      <p:graphicFrame>
        <p:nvGraphicFramePr>
          <p:cNvPr id="5" name="Table 2">
            <a:extLst>
              <a:ext uri="{FF2B5EF4-FFF2-40B4-BE49-F238E27FC236}">
                <a16:creationId xmlns:a16="http://schemas.microsoft.com/office/drawing/2014/main" id="{A2C116FC-287E-48F3-B2A5-369EDCD091AC}"/>
              </a:ext>
            </a:extLst>
          </p:cNvPr>
          <p:cNvGraphicFramePr>
            <a:graphicFrameLocks noGrp="1"/>
          </p:cNvGraphicFramePr>
          <p:nvPr>
            <p:extLst>
              <p:ext uri="{D42A27DB-BD31-4B8C-83A1-F6EECF244321}">
                <p14:modId xmlns:p14="http://schemas.microsoft.com/office/powerpoint/2010/main" val="1778611548"/>
              </p:ext>
            </p:extLst>
          </p:nvPr>
        </p:nvGraphicFramePr>
        <p:xfrm>
          <a:off x="354106" y="872065"/>
          <a:ext cx="11512411" cy="5249802"/>
        </p:xfrm>
        <a:graphic>
          <a:graphicData uri="http://schemas.openxmlformats.org/drawingml/2006/table">
            <a:tbl>
              <a:tblPr firstRow="1" bandRow="1">
                <a:tableStyleId>{5C22544A-7EE6-4342-B048-85BDC9FD1C3A}</a:tableStyleId>
              </a:tblPr>
              <a:tblGrid>
                <a:gridCol w="433936">
                  <a:extLst>
                    <a:ext uri="{9D8B030D-6E8A-4147-A177-3AD203B41FA5}">
                      <a16:colId xmlns:a16="http://schemas.microsoft.com/office/drawing/2014/main" val="20000"/>
                    </a:ext>
                  </a:extLst>
                </a:gridCol>
                <a:gridCol w="2215695">
                  <a:extLst>
                    <a:ext uri="{9D8B030D-6E8A-4147-A177-3AD203B41FA5}">
                      <a16:colId xmlns:a16="http://schemas.microsoft.com/office/drawing/2014/main" val="20001"/>
                    </a:ext>
                  </a:extLst>
                </a:gridCol>
                <a:gridCol w="2215695">
                  <a:extLst>
                    <a:ext uri="{9D8B030D-6E8A-4147-A177-3AD203B41FA5}">
                      <a16:colId xmlns:a16="http://schemas.microsoft.com/office/drawing/2014/main" val="20002"/>
                    </a:ext>
                  </a:extLst>
                </a:gridCol>
                <a:gridCol w="2215695">
                  <a:extLst>
                    <a:ext uri="{9D8B030D-6E8A-4147-A177-3AD203B41FA5}">
                      <a16:colId xmlns:a16="http://schemas.microsoft.com/office/drawing/2014/main" val="20003"/>
                    </a:ext>
                  </a:extLst>
                </a:gridCol>
                <a:gridCol w="2215695">
                  <a:extLst>
                    <a:ext uri="{9D8B030D-6E8A-4147-A177-3AD203B41FA5}">
                      <a16:colId xmlns:a16="http://schemas.microsoft.com/office/drawing/2014/main" val="20004"/>
                    </a:ext>
                  </a:extLst>
                </a:gridCol>
                <a:gridCol w="2215695">
                  <a:extLst>
                    <a:ext uri="{9D8B030D-6E8A-4147-A177-3AD203B41FA5}">
                      <a16:colId xmlns:a16="http://schemas.microsoft.com/office/drawing/2014/main" val="20005"/>
                    </a:ext>
                  </a:extLst>
                </a:gridCol>
              </a:tblGrid>
              <a:tr h="448184">
                <a:tc>
                  <a:txBody>
                    <a:bodyPr/>
                    <a:lstStyle/>
                    <a:p>
                      <a:pPr algn="ctr"/>
                      <a:endParaRPr lang="en-CA" sz="1200" b="1" dirty="0">
                        <a:solidFill>
                          <a:schemeClr val="bg1"/>
                        </a:solidFill>
                        <a:latin typeface="Roboto" panose="02000000000000000000" pitchFamily="2" charset="0"/>
                        <a:ea typeface="Roboto" panose="02000000000000000000" pitchFamily="2" charset="0"/>
                      </a:endParaRPr>
                    </a:p>
                  </a:txBody>
                  <a:tcPr anchor="ctr">
                    <a:lnL w="12700"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2000" b="1" i="0" dirty="0">
                          <a:solidFill>
                            <a:schemeClr val="bg1"/>
                          </a:solidFill>
                          <a:latin typeface="Montserrat SemiBold"/>
                          <a:ea typeface="Roboto"/>
                        </a:rPr>
                        <a:t>Day 1</a:t>
                      </a:r>
                    </a:p>
                  </a:txBody>
                  <a:tcPr anchor="ctr">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gs>
                        <a:gs pos="100000">
                          <a:schemeClr val="accent1">
                            <a:lumMod val="60000"/>
                            <a:lumOff val="40000"/>
                          </a:schemeClr>
                        </a:gs>
                      </a:gsLst>
                      <a:lin ang="16200000" scaled="1"/>
                      <a:tileRect/>
                    </a:gradFill>
                  </a:tcPr>
                </a:tc>
                <a:tc>
                  <a:txBody>
                    <a:bodyPr/>
                    <a:lstStyle/>
                    <a:p>
                      <a:pPr algn="ctr"/>
                      <a:r>
                        <a:rPr lang="en-CA" sz="2000" b="1" i="0" dirty="0">
                          <a:solidFill>
                            <a:schemeClr val="bg1"/>
                          </a:solidFill>
                          <a:latin typeface="Montserrat SemiBold"/>
                          <a:ea typeface="Roboto"/>
                        </a:rPr>
                        <a:t>Day 2</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gs>
                        <a:gs pos="100000">
                          <a:schemeClr val="accent1">
                            <a:lumMod val="60000"/>
                            <a:lumOff val="40000"/>
                          </a:schemeClr>
                        </a:gs>
                      </a:gsLst>
                      <a:lin ang="16200000" scaled="1"/>
                      <a:tileRect/>
                    </a:gradFill>
                  </a:tcPr>
                </a:tc>
                <a:tc>
                  <a:txBody>
                    <a:bodyPr/>
                    <a:lstStyle/>
                    <a:p>
                      <a:pPr algn="ctr"/>
                      <a:r>
                        <a:rPr lang="en-CA" sz="2000" b="1" i="0" dirty="0">
                          <a:solidFill>
                            <a:schemeClr val="bg1"/>
                          </a:solidFill>
                          <a:latin typeface="Montserrat SemiBold"/>
                          <a:ea typeface="Roboto"/>
                        </a:rPr>
                        <a:t>Day 3</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gs>
                        <a:gs pos="100000">
                          <a:schemeClr val="accent1">
                            <a:lumMod val="60000"/>
                            <a:lumOff val="40000"/>
                          </a:schemeClr>
                        </a:gs>
                      </a:gsLst>
                      <a:lin ang="16200000" scaled="1"/>
                      <a:tileRect/>
                    </a:gradFill>
                  </a:tcPr>
                </a:tc>
                <a:tc>
                  <a:txBody>
                    <a:bodyPr/>
                    <a:lstStyle/>
                    <a:p>
                      <a:pPr algn="ctr"/>
                      <a:r>
                        <a:rPr lang="en-CA" sz="2000" b="1" i="0" dirty="0">
                          <a:solidFill>
                            <a:schemeClr val="bg1"/>
                          </a:solidFill>
                          <a:latin typeface="Montserrat SemiBold"/>
                          <a:ea typeface="Roboto"/>
                        </a:rPr>
                        <a:t>Day 4</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gs>
                        <a:gs pos="100000">
                          <a:schemeClr val="accent1">
                            <a:lumMod val="60000"/>
                            <a:lumOff val="40000"/>
                          </a:schemeClr>
                        </a:gs>
                      </a:gsLst>
                      <a:lin ang="16200000" scaled="1"/>
                      <a:tileRect/>
                    </a:gradFill>
                  </a:tcPr>
                </a:tc>
                <a:tc>
                  <a:txBody>
                    <a:bodyPr/>
                    <a:lstStyle/>
                    <a:p>
                      <a:pPr algn="ctr"/>
                      <a:r>
                        <a:rPr lang="en-CA" sz="2000" b="1" i="0" baseline="0" dirty="0">
                          <a:solidFill>
                            <a:schemeClr val="bg1"/>
                          </a:solidFill>
                          <a:latin typeface="Montserrat SemiBold"/>
                          <a:ea typeface="Roboto"/>
                        </a:rPr>
                        <a:t>Day 5</a:t>
                      </a:r>
                      <a:endParaRPr lang="en-CA" sz="2000" b="1" i="0" dirty="0">
                        <a:solidFill>
                          <a:schemeClr val="bg1"/>
                        </a:solidFill>
                        <a:latin typeface="Montserrat SemiBold"/>
                        <a:ea typeface="Roboto"/>
                      </a:endParaRPr>
                    </a:p>
                  </a:txBody>
                  <a:tcPr anchor="ctr">
                    <a:lnL w="31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gs>
                        <a:gs pos="100000">
                          <a:schemeClr val="accent1">
                            <a:lumMod val="60000"/>
                            <a:lumOff val="40000"/>
                          </a:schemeClr>
                        </a:gs>
                      </a:gsLst>
                      <a:lin ang="16200000" scaled="1"/>
                      <a:tileRect/>
                    </a:gradFill>
                  </a:tcPr>
                </a:tc>
                <a:extLst>
                  <a:ext uri="{0D108BD9-81ED-4DB2-BD59-A6C34878D82A}">
                    <a16:rowId xmlns:a16="http://schemas.microsoft.com/office/drawing/2014/main" val="10000"/>
                  </a:ext>
                </a:extLst>
              </a:tr>
              <a:tr h="502910">
                <a:tc rowSpan="2">
                  <a:txBody>
                    <a:bodyPr/>
                    <a:lstStyle/>
                    <a:p>
                      <a:pPr marL="215900" indent="-457200" algn="ctr">
                        <a:spcAft>
                          <a:spcPts val="500"/>
                        </a:spcAft>
                      </a:pPr>
                      <a:r>
                        <a:rPr lang="en-CA" sz="1600" b="1" i="0" baseline="0" dirty="0">
                          <a:solidFill>
                            <a:schemeClr val="accent1"/>
                          </a:solidFill>
                          <a:latin typeface="Exo DemiBold" panose="02000703000000000000" pitchFamily="2" charset="0"/>
                          <a:ea typeface="Roboto"/>
                        </a:rPr>
                        <a:t>A</a:t>
                      </a:r>
                      <a:r>
                        <a:rPr lang="en-CA" sz="1800" b="1" i="0" baseline="0" dirty="0">
                          <a:solidFill>
                            <a:schemeClr val="accent1"/>
                          </a:solidFill>
                          <a:latin typeface="Exo DemiBold" panose="02000703000000000000" pitchFamily="2" charset="0"/>
                          <a:ea typeface="Roboto"/>
                        </a:rPr>
                        <a:t>ctivities</a:t>
                      </a:r>
                    </a:p>
                  </a:txBody>
                  <a:tcPr vert="vert270" anchor="ctr">
                    <a:lnL w="19050" cap="flat" cmpd="sng" algn="ctr">
                      <a:solidFill>
                        <a:schemeClr val="bg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lang="en-CA" sz="1400" b="1" i="0" dirty="0">
                          <a:solidFill>
                            <a:schemeClr val="accent1"/>
                          </a:solidFill>
                          <a:latin typeface="Exo DemiBold" panose="02000703000000000000" pitchFamily="2" charset="0"/>
                          <a:ea typeface="Roboto"/>
                        </a:rPr>
                        <a:t>Assess Security Requirements</a:t>
                      </a:r>
                    </a:p>
                  </a:txBody>
                  <a:tcPr marL="108000" marR="108000" marT="144000" marB="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0" lvl="0" indent="0" algn="ctr" defTabSz="914400" rtl="0" eaLnBrk="1" fontAlgn="auto" latinLnBrk="0" hangingPunct="1">
                        <a:lnSpc>
                          <a:spcPts val="1500"/>
                        </a:lnSpc>
                        <a:spcBef>
                          <a:spcPts val="0"/>
                        </a:spcBef>
                        <a:spcAft>
                          <a:spcPts val="0"/>
                        </a:spcAft>
                        <a:buClrTx/>
                        <a:buSzTx/>
                        <a:buFontTx/>
                        <a:buNone/>
                        <a:tabLst/>
                        <a:defRPr/>
                      </a:pPr>
                      <a:r>
                        <a:rPr lang="en-US" sz="1400" b="1" i="0" dirty="0">
                          <a:solidFill>
                            <a:schemeClr val="accent1"/>
                          </a:solidFill>
                          <a:latin typeface="Exo DemiBold" panose="02000703000000000000" pitchFamily="2" charset="0"/>
                          <a:ea typeface="Roboto"/>
                        </a:rPr>
                        <a:t>Perform a Gap Analysis</a:t>
                      </a:r>
                      <a:endParaRPr lang="en-CA" sz="1400" b="1" i="0" dirty="0">
                        <a:solidFill>
                          <a:schemeClr val="accent1"/>
                        </a:solidFill>
                        <a:latin typeface="Exo DemiBold" panose="02000703000000000000" pitchFamily="2" charset="0"/>
                        <a:ea typeface="Roboto"/>
                      </a:endParaRPr>
                    </a:p>
                  </a:txBody>
                  <a:tcPr marL="108000" marR="108000" marT="144000" marB="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lang="en-CA" sz="1400" b="1" i="0" dirty="0">
                          <a:solidFill>
                            <a:schemeClr val="accent1"/>
                          </a:solidFill>
                          <a:latin typeface="Exo DemiBold" panose="02000703000000000000" pitchFamily="2" charset="0"/>
                          <a:ea typeface="Roboto"/>
                        </a:rPr>
                        <a:t>Complete the Gap Analysis</a:t>
                      </a:r>
                    </a:p>
                  </a:txBody>
                  <a:tcPr marL="108000" marR="108000" marT="144000" marB="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lang="en-CA" sz="1400" b="1" i="0" dirty="0">
                          <a:solidFill>
                            <a:schemeClr val="accent1"/>
                          </a:solidFill>
                          <a:latin typeface="Exo DemiBold" panose="02000703000000000000" pitchFamily="2" charset="0"/>
                          <a:ea typeface="Roboto"/>
                        </a:rPr>
                        <a:t>Develop Roadmap</a:t>
                      </a:r>
                    </a:p>
                  </a:txBody>
                  <a:tcPr marL="108000" marR="108000" marT="144000" marB="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lang="en-CA" sz="1400" b="1" i="0" dirty="0">
                          <a:solidFill>
                            <a:schemeClr val="accent1"/>
                          </a:solidFill>
                          <a:latin typeface="Exo DemiBold" panose="02000703000000000000" pitchFamily="2" charset="0"/>
                          <a:ea typeface="Roboto"/>
                        </a:rPr>
                        <a:t>Communicate and Implement</a:t>
                      </a:r>
                    </a:p>
                  </a:txBody>
                  <a:tcPr marL="108000" marR="108000" marT="144000" marB="0">
                    <a:lnL w="317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7225850"/>
                  </a:ext>
                </a:extLst>
              </a:tr>
              <a:tr h="2358086">
                <a:tc vMerge="1">
                  <a:txBody>
                    <a:bodyPr/>
                    <a:lstStyle/>
                    <a:p>
                      <a:pPr marL="216000" indent="-457200" algn="ctr">
                        <a:spcAft>
                          <a:spcPts val="500"/>
                        </a:spcAft>
                      </a:pPr>
                      <a:endParaRPr lang="en-CA" sz="1600" b="1" i="0" baseline="0">
                        <a:solidFill>
                          <a:schemeClr val="bg1"/>
                        </a:solidFill>
                        <a:latin typeface="Montserrat SemiBold" pitchFamily="2" charset="77"/>
                        <a:ea typeface="Roboto" panose="02000000000000000000" pitchFamily="2" charset="0"/>
                      </a:endParaRP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pPr marL="216000" indent="-457200">
                        <a:lnSpc>
                          <a:spcPts val="1300"/>
                        </a:lnSpc>
                        <a:spcBef>
                          <a:spcPts val="600"/>
                        </a:spcBef>
                        <a:spcAft>
                          <a:spcPts val="0"/>
                        </a:spcAft>
                      </a:pPr>
                      <a:r>
                        <a:rPr lang="en-CA" sz="1250" b="0" i="0" dirty="0">
                          <a:solidFill>
                            <a:schemeClr val="tx1">
                              <a:lumMod val="50000"/>
                            </a:schemeClr>
                          </a:solidFill>
                          <a:latin typeface="Roboto Condensed Light" panose="02000000000000000000" pitchFamily="2" charset="0"/>
                          <a:ea typeface="Roboto Condensed Light" panose="02000000000000000000" pitchFamily="2" charset="0"/>
                        </a:rPr>
                        <a:t>1.1 Understand business and IT strategy and plans</a:t>
                      </a:r>
                    </a:p>
                    <a:p>
                      <a:pPr marL="216000" indent="-457200">
                        <a:lnSpc>
                          <a:spcPts val="1300"/>
                        </a:lnSpc>
                        <a:spcBef>
                          <a:spcPts val="600"/>
                        </a:spcBef>
                        <a:spcAft>
                          <a:spcPts val="0"/>
                        </a:spcAft>
                      </a:pPr>
                      <a:r>
                        <a:rPr lang="en-CA" sz="1250" b="0" i="0" dirty="0">
                          <a:solidFill>
                            <a:schemeClr val="tx1">
                              <a:lumMod val="50000"/>
                            </a:schemeClr>
                          </a:solidFill>
                          <a:latin typeface="Roboto Condensed Light" panose="02000000000000000000" pitchFamily="2" charset="0"/>
                          <a:ea typeface="Roboto Condensed Light" panose="02000000000000000000" pitchFamily="2" charset="0"/>
                        </a:rPr>
                        <a:t>1.2 Define business and compliance requirements</a:t>
                      </a:r>
                    </a:p>
                    <a:p>
                      <a:pPr marL="216000" indent="-457200">
                        <a:lnSpc>
                          <a:spcPts val="1300"/>
                        </a:lnSpc>
                        <a:spcBef>
                          <a:spcPts val="600"/>
                        </a:spcBef>
                        <a:spcAft>
                          <a:spcPts val="0"/>
                        </a:spcAft>
                      </a:pPr>
                      <a:r>
                        <a:rPr lang="en-CA" sz="1250" b="0" i="0" dirty="0">
                          <a:solidFill>
                            <a:schemeClr val="tx1">
                              <a:lumMod val="50000"/>
                            </a:schemeClr>
                          </a:solidFill>
                          <a:latin typeface="Roboto Condensed Light" panose="02000000000000000000" pitchFamily="2" charset="0"/>
                          <a:ea typeface="Roboto Condensed Light" panose="02000000000000000000" pitchFamily="2" charset="0"/>
                        </a:rPr>
                        <a:t>1.3 Establish the security program scope</a:t>
                      </a:r>
                    </a:p>
                    <a:p>
                      <a:pPr marL="216000" indent="-457200">
                        <a:lnSpc>
                          <a:spcPts val="1300"/>
                        </a:lnSpc>
                        <a:spcBef>
                          <a:spcPts val="600"/>
                        </a:spcBef>
                        <a:spcAft>
                          <a:spcPts val="0"/>
                        </a:spcAft>
                      </a:pPr>
                      <a:r>
                        <a:rPr lang="en-CA" sz="1250" b="0" i="0" dirty="0">
                          <a:solidFill>
                            <a:schemeClr val="tx1">
                              <a:lumMod val="50000"/>
                            </a:schemeClr>
                          </a:solidFill>
                          <a:latin typeface="Roboto Condensed Light" panose="02000000000000000000" pitchFamily="2" charset="0"/>
                          <a:ea typeface="Roboto Condensed Light" panose="02000000000000000000" pitchFamily="2" charset="0"/>
                        </a:rPr>
                        <a:t>1.4 Analyze the organization’s risks and stakeholder pressures </a:t>
                      </a:r>
                    </a:p>
                    <a:p>
                      <a:pPr marL="216000" indent="-457200">
                        <a:lnSpc>
                          <a:spcPts val="1300"/>
                        </a:lnSpc>
                        <a:spcBef>
                          <a:spcPts val="600"/>
                        </a:spcBef>
                        <a:spcAft>
                          <a:spcPts val="0"/>
                        </a:spcAft>
                      </a:pPr>
                      <a:r>
                        <a:rPr lang="en-CA" sz="1250" b="0" i="0" dirty="0">
                          <a:solidFill>
                            <a:schemeClr val="tx1">
                              <a:lumMod val="50000"/>
                            </a:schemeClr>
                          </a:solidFill>
                          <a:latin typeface="Roboto Condensed Light" panose="02000000000000000000" pitchFamily="2" charset="0"/>
                          <a:ea typeface="Roboto Condensed Light" panose="02000000000000000000" pitchFamily="2" charset="0"/>
                        </a:rPr>
                        <a:t>1.5 Identify the organizational risk tolerance level</a:t>
                      </a:r>
                    </a:p>
                    <a:p>
                      <a:pPr marL="216000" indent="-457200">
                        <a:lnSpc>
                          <a:spcPts val="1300"/>
                        </a:lnSpc>
                        <a:spcBef>
                          <a:spcPts val="600"/>
                        </a:spcBef>
                        <a:spcAft>
                          <a:spcPts val="0"/>
                        </a:spcAft>
                      </a:pPr>
                      <a:endParaRPr lang="en-CA" sz="1200" b="0" i="0" baseline="0" dirty="0">
                        <a:solidFill>
                          <a:schemeClr val="tx1"/>
                        </a:solidFill>
                        <a:latin typeface="Roboto Condensed Light" panose="02000000000000000000" pitchFamily="2" charset="0"/>
                        <a:ea typeface="Roboto Condensed Light" panose="02000000000000000000" pitchFamily="2" charset="0"/>
                      </a:endParaRP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16000" indent="-457200">
                        <a:lnSpc>
                          <a:spcPts val="1300"/>
                        </a:lnSpc>
                        <a:spcBef>
                          <a:spcPts val="600"/>
                        </a:spcBef>
                        <a:spcAft>
                          <a:spcPts val="0"/>
                        </a:spcAft>
                      </a:pPr>
                      <a:r>
                        <a:rPr lang="en-US" sz="1250" b="0" i="0" dirty="0">
                          <a:solidFill>
                            <a:schemeClr val="tx1">
                              <a:lumMod val="50000"/>
                            </a:schemeClr>
                          </a:solidFill>
                          <a:latin typeface="Roboto Condensed Light" panose="02000000000000000000" pitchFamily="2" charset="0"/>
                          <a:ea typeface="Roboto Condensed Light" panose="02000000000000000000" pitchFamily="2" charset="0"/>
                        </a:rPr>
                        <a:t>2.1 Define the information security target state</a:t>
                      </a:r>
                    </a:p>
                    <a:p>
                      <a:pPr marL="216000" indent="-457200">
                        <a:lnSpc>
                          <a:spcPts val="1300"/>
                        </a:lnSpc>
                        <a:spcBef>
                          <a:spcPts val="600"/>
                        </a:spcBef>
                        <a:spcAft>
                          <a:spcPts val="0"/>
                        </a:spcAft>
                      </a:pPr>
                      <a:r>
                        <a:rPr lang="en-CA" sz="1250" b="0" i="0" dirty="0">
                          <a:solidFill>
                            <a:schemeClr val="tx1">
                              <a:lumMod val="50000"/>
                            </a:schemeClr>
                          </a:solidFill>
                          <a:latin typeface="Roboto Condensed Light" panose="02000000000000000000" pitchFamily="2" charset="0"/>
                          <a:ea typeface="Roboto Condensed Light" panose="02000000000000000000" pitchFamily="2" charset="0"/>
                        </a:rPr>
                        <a:t>2.2</a:t>
                      </a:r>
                      <a:r>
                        <a:rPr lang="en-CA" sz="1250" b="0" i="0" baseline="0" dirty="0">
                          <a:solidFill>
                            <a:schemeClr val="tx1">
                              <a:lumMod val="50000"/>
                            </a:schemeClr>
                          </a:solidFill>
                          <a:latin typeface="Roboto Condensed Light" panose="02000000000000000000" pitchFamily="2" charset="0"/>
                          <a:ea typeface="Roboto Condensed Light" panose="02000000000000000000" pitchFamily="2" charset="0"/>
                        </a:rPr>
                        <a:t> Assess current security capabilities</a:t>
                      </a:r>
                      <a:endParaRPr lang="en-CA" sz="1250" b="0" i="0" dirty="0">
                        <a:solidFill>
                          <a:schemeClr val="tx1">
                            <a:lumMod val="50000"/>
                          </a:schemeClr>
                        </a:solidFill>
                        <a:latin typeface="Roboto Condensed Light" panose="02000000000000000000" pitchFamily="2" charset="0"/>
                        <a:ea typeface="Roboto Condensed Light" panose="02000000000000000000" pitchFamily="2" charset="0"/>
                      </a:endParaRPr>
                    </a:p>
                    <a:p>
                      <a:pPr marL="216000" indent="-457200">
                        <a:lnSpc>
                          <a:spcPts val="1300"/>
                        </a:lnSpc>
                        <a:spcBef>
                          <a:spcPts val="600"/>
                        </a:spcBef>
                        <a:spcAft>
                          <a:spcPts val="0"/>
                        </a:spcAft>
                      </a:pPr>
                      <a:r>
                        <a:rPr lang="en-CA" sz="1250" b="0" i="0" dirty="0">
                          <a:solidFill>
                            <a:schemeClr val="tx1">
                              <a:lumMod val="50000"/>
                            </a:schemeClr>
                          </a:solidFill>
                          <a:latin typeface="Roboto Condensed Light" panose="02000000000000000000" pitchFamily="2" charset="0"/>
                          <a:ea typeface="Roboto Condensed Light" panose="02000000000000000000" pitchFamily="2" charset="0"/>
                        </a:rPr>
                        <a:t>2.3 Identify security gaps</a:t>
                      </a:r>
                      <a:endParaRPr lang="en-CA" sz="1250" b="0" i="0" baseline="0" dirty="0">
                        <a:solidFill>
                          <a:schemeClr val="tx1">
                            <a:lumMod val="50000"/>
                          </a:schemeClr>
                        </a:solidFill>
                        <a:latin typeface="Roboto Condensed Light" panose="02000000000000000000" pitchFamily="2" charset="0"/>
                        <a:ea typeface="Roboto Condensed Light" panose="02000000000000000000" pitchFamily="2" charset="0"/>
                      </a:endParaRPr>
                    </a:p>
                    <a:p>
                      <a:pPr marL="216000" indent="-457200">
                        <a:lnSpc>
                          <a:spcPts val="1300"/>
                        </a:lnSpc>
                        <a:spcBef>
                          <a:spcPts val="600"/>
                        </a:spcBef>
                        <a:spcAft>
                          <a:spcPts val="0"/>
                        </a:spcAft>
                      </a:pPr>
                      <a:r>
                        <a:rPr lang="en-CA" sz="1250" b="0" i="0" baseline="0" dirty="0">
                          <a:solidFill>
                            <a:schemeClr val="tx1">
                              <a:lumMod val="50000"/>
                            </a:schemeClr>
                          </a:solidFill>
                          <a:latin typeface="Roboto Condensed Light" panose="02000000000000000000" pitchFamily="2" charset="0"/>
                          <a:ea typeface="Roboto Condensed Light" panose="02000000000000000000" pitchFamily="2" charset="0"/>
                        </a:rPr>
                        <a:t>2.4 Build initiatives to bridge the gaps</a:t>
                      </a:r>
                      <a:endParaRPr lang="en-CA" sz="1250" b="0" i="0" dirty="0">
                        <a:solidFill>
                          <a:schemeClr val="tx1">
                            <a:lumMod val="50000"/>
                          </a:schemeClr>
                        </a:solidFill>
                        <a:latin typeface="Roboto Condensed Light" panose="02000000000000000000" pitchFamily="2" charset="0"/>
                        <a:ea typeface="Roboto Condensed Light" panose="02000000000000000000" pitchFamily="2" charset="0"/>
                      </a:endParaRP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16000" indent="-457200">
                        <a:lnSpc>
                          <a:spcPts val="1300"/>
                        </a:lnSpc>
                        <a:spcBef>
                          <a:spcPts val="600"/>
                        </a:spcBef>
                        <a:spcAft>
                          <a:spcPts val="0"/>
                        </a:spcAft>
                      </a:pPr>
                      <a:r>
                        <a:rPr lang="en-CA" sz="1250" b="0" i="0" dirty="0">
                          <a:solidFill>
                            <a:schemeClr val="tx1">
                              <a:lumMod val="50000"/>
                            </a:schemeClr>
                          </a:solidFill>
                          <a:latin typeface="Roboto Condensed Light" panose="02000000000000000000" pitchFamily="2" charset="0"/>
                          <a:ea typeface="Roboto Condensed Light" panose="02000000000000000000" pitchFamily="2" charset="0"/>
                        </a:rPr>
                        <a:t>3.1</a:t>
                      </a:r>
                      <a:r>
                        <a:rPr lang="en-CA" sz="1250" b="0" i="0" baseline="0" dirty="0">
                          <a:solidFill>
                            <a:schemeClr val="tx1">
                              <a:lumMod val="50000"/>
                            </a:schemeClr>
                          </a:solidFill>
                          <a:latin typeface="Roboto Condensed Light" panose="02000000000000000000" pitchFamily="2" charset="0"/>
                          <a:ea typeface="Roboto Condensed Light" panose="02000000000000000000" pitchFamily="2" charset="0"/>
                        </a:rPr>
                        <a:t> Continue assessing current security capabilities</a:t>
                      </a:r>
                    </a:p>
                    <a:p>
                      <a:pPr marL="216000" indent="-457200">
                        <a:lnSpc>
                          <a:spcPts val="1300"/>
                        </a:lnSpc>
                        <a:spcBef>
                          <a:spcPts val="600"/>
                        </a:spcBef>
                        <a:spcAft>
                          <a:spcPts val="0"/>
                        </a:spcAft>
                      </a:pPr>
                      <a:r>
                        <a:rPr lang="en-CA" sz="1250" b="0" i="0" dirty="0">
                          <a:solidFill>
                            <a:schemeClr val="tx1">
                              <a:lumMod val="50000"/>
                            </a:schemeClr>
                          </a:solidFill>
                          <a:latin typeface="Roboto Condensed Light" panose="02000000000000000000" pitchFamily="2" charset="0"/>
                          <a:ea typeface="Roboto Condensed Light" panose="02000000000000000000" pitchFamily="2" charset="0"/>
                        </a:rPr>
                        <a:t>3.2 Identify security gaps</a:t>
                      </a:r>
                      <a:endParaRPr lang="en-CA" sz="1250" b="0" i="0" baseline="0" dirty="0">
                        <a:solidFill>
                          <a:schemeClr val="tx1">
                            <a:lumMod val="50000"/>
                          </a:schemeClr>
                        </a:solidFill>
                        <a:latin typeface="Roboto Condensed Light" panose="02000000000000000000" pitchFamily="2" charset="0"/>
                        <a:ea typeface="Roboto Condensed Light" panose="02000000000000000000" pitchFamily="2" charset="0"/>
                      </a:endParaRPr>
                    </a:p>
                    <a:p>
                      <a:pPr marL="216000" indent="-457200">
                        <a:lnSpc>
                          <a:spcPts val="1300"/>
                        </a:lnSpc>
                        <a:spcBef>
                          <a:spcPts val="600"/>
                        </a:spcBef>
                        <a:spcAft>
                          <a:spcPts val="0"/>
                        </a:spcAft>
                      </a:pPr>
                      <a:r>
                        <a:rPr lang="en-CA" sz="1250" b="0" i="0" baseline="0" dirty="0">
                          <a:solidFill>
                            <a:schemeClr val="tx1">
                              <a:lumMod val="50000"/>
                            </a:schemeClr>
                          </a:solidFill>
                          <a:latin typeface="Roboto Condensed Light" panose="02000000000000000000" pitchFamily="2" charset="0"/>
                          <a:ea typeface="Roboto Condensed Light" panose="02000000000000000000" pitchFamily="2" charset="0"/>
                        </a:rPr>
                        <a:t>3.3 Build initiatives to bridge the maturity gaps</a:t>
                      </a:r>
                    </a:p>
                    <a:p>
                      <a:pPr marL="216000" indent="-457200">
                        <a:lnSpc>
                          <a:spcPts val="1300"/>
                        </a:lnSpc>
                        <a:spcBef>
                          <a:spcPts val="600"/>
                        </a:spcBef>
                        <a:spcAft>
                          <a:spcPts val="0"/>
                        </a:spcAft>
                      </a:pPr>
                      <a:r>
                        <a:rPr lang="en-CA" sz="1250" b="0" i="0" baseline="0" dirty="0">
                          <a:solidFill>
                            <a:schemeClr val="tx1">
                              <a:lumMod val="50000"/>
                            </a:schemeClr>
                          </a:solidFill>
                          <a:latin typeface="Roboto Condensed Light" panose="02000000000000000000" pitchFamily="2" charset="0"/>
                          <a:ea typeface="Roboto Condensed Light" panose="02000000000000000000" pitchFamily="2" charset="0"/>
                        </a:rPr>
                        <a:t>3.4 Identify initiative list and task list</a:t>
                      </a:r>
                    </a:p>
                    <a:p>
                      <a:pPr marL="216000" indent="-457200">
                        <a:lnSpc>
                          <a:spcPts val="1300"/>
                        </a:lnSpc>
                        <a:spcBef>
                          <a:spcPts val="600"/>
                        </a:spcBef>
                        <a:spcAft>
                          <a:spcPts val="0"/>
                        </a:spcAft>
                      </a:pPr>
                      <a:r>
                        <a:rPr lang="en-CA" sz="1250" b="0" i="0" baseline="0" dirty="0">
                          <a:solidFill>
                            <a:schemeClr val="tx1">
                              <a:lumMod val="50000"/>
                            </a:schemeClr>
                          </a:solidFill>
                          <a:latin typeface="Roboto Condensed Light" panose="02000000000000000000" pitchFamily="2" charset="0"/>
                          <a:ea typeface="Roboto Condensed Light" panose="02000000000000000000" pitchFamily="2" charset="0"/>
                        </a:rPr>
                        <a:t>3.5 Define criteria to be used to prioritize initiatives</a:t>
                      </a:r>
                      <a:endParaRPr lang="en-CA" sz="1250" b="0" i="0" dirty="0">
                        <a:solidFill>
                          <a:schemeClr val="tx1">
                            <a:lumMod val="50000"/>
                          </a:schemeClr>
                        </a:solidFill>
                        <a:latin typeface="Roboto Condensed Light" panose="02000000000000000000" pitchFamily="2" charset="0"/>
                        <a:ea typeface="Roboto Condensed Light" panose="02000000000000000000" pitchFamily="2" charset="0"/>
                      </a:endParaRP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16000" indent="-457200">
                        <a:lnSpc>
                          <a:spcPts val="1300"/>
                        </a:lnSpc>
                        <a:spcBef>
                          <a:spcPts val="600"/>
                        </a:spcBef>
                        <a:spcAft>
                          <a:spcPts val="0"/>
                        </a:spcAft>
                      </a:pPr>
                      <a:r>
                        <a:rPr lang="en-CA" sz="1250" b="0" i="0" dirty="0">
                          <a:solidFill>
                            <a:schemeClr val="tx1">
                              <a:lumMod val="50000"/>
                            </a:schemeClr>
                          </a:solidFill>
                          <a:latin typeface="Roboto Condensed Light" panose="02000000000000000000" pitchFamily="2" charset="0"/>
                          <a:ea typeface="Roboto Condensed Light" panose="02000000000000000000" pitchFamily="2" charset="0"/>
                        </a:rPr>
                        <a:t>4.1 Conduct cost/benefit analysis on initiatives</a:t>
                      </a:r>
                    </a:p>
                    <a:p>
                      <a:pPr marL="216000" indent="-457200">
                        <a:lnSpc>
                          <a:spcPts val="1300"/>
                        </a:lnSpc>
                        <a:spcBef>
                          <a:spcPts val="600"/>
                        </a:spcBef>
                        <a:spcAft>
                          <a:spcPts val="0"/>
                        </a:spcAft>
                      </a:pPr>
                      <a:r>
                        <a:rPr lang="en-CA" sz="1250" b="0" i="0" dirty="0">
                          <a:solidFill>
                            <a:schemeClr val="tx1">
                              <a:lumMod val="50000"/>
                            </a:schemeClr>
                          </a:solidFill>
                          <a:latin typeface="Roboto Condensed Light" panose="02000000000000000000" pitchFamily="2" charset="0"/>
                          <a:ea typeface="Roboto Condensed Light" panose="02000000000000000000" pitchFamily="2" charset="0"/>
                        </a:rPr>
                        <a:t>4.2 Prioritize gap initiatives based on cost, time, and alignment with the business</a:t>
                      </a:r>
                      <a:endParaRPr lang="en-CA" sz="1250" b="0" i="0" baseline="0" dirty="0">
                        <a:solidFill>
                          <a:schemeClr val="tx1">
                            <a:lumMod val="50000"/>
                          </a:schemeClr>
                        </a:solidFill>
                        <a:latin typeface="Roboto Condensed Light" panose="02000000000000000000" pitchFamily="2" charset="0"/>
                        <a:ea typeface="Roboto Condensed Light" panose="02000000000000000000" pitchFamily="2" charset="0"/>
                      </a:endParaRPr>
                    </a:p>
                    <a:p>
                      <a:pPr marL="216000" indent="-457200">
                        <a:lnSpc>
                          <a:spcPts val="1300"/>
                        </a:lnSpc>
                        <a:spcBef>
                          <a:spcPts val="600"/>
                        </a:spcBef>
                        <a:spcAft>
                          <a:spcPts val="0"/>
                        </a:spcAft>
                      </a:pPr>
                      <a:r>
                        <a:rPr lang="en-CA" sz="1250" b="0" i="0" baseline="0" dirty="0">
                          <a:solidFill>
                            <a:schemeClr val="tx1">
                              <a:lumMod val="50000"/>
                            </a:schemeClr>
                          </a:solidFill>
                          <a:latin typeface="Roboto Condensed Light" panose="02000000000000000000" pitchFamily="2" charset="0"/>
                          <a:ea typeface="Roboto Condensed Light" panose="02000000000000000000" pitchFamily="2" charset="0"/>
                        </a:rPr>
                        <a:t>4.3 Build effort map</a:t>
                      </a:r>
                    </a:p>
                    <a:p>
                      <a:pPr marL="216000" indent="-457200">
                        <a:lnSpc>
                          <a:spcPts val="1300"/>
                        </a:lnSpc>
                        <a:spcBef>
                          <a:spcPts val="600"/>
                        </a:spcBef>
                        <a:spcAft>
                          <a:spcPts val="0"/>
                        </a:spcAft>
                      </a:pPr>
                      <a:r>
                        <a:rPr lang="en-CA" sz="1250" b="0" i="0" baseline="0" dirty="0">
                          <a:solidFill>
                            <a:schemeClr val="tx1">
                              <a:lumMod val="50000"/>
                            </a:schemeClr>
                          </a:solidFill>
                          <a:latin typeface="Roboto Condensed Light" panose="02000000000000000000" pitchFamily="2" charset="0"/>
                          <a:ea typeface="Roboto Condensed Light" panose="02000000000000000000" pitchFamily="2" charset="0"/>
                        </a:rPr>
                        <a:t>4.4 Determine start times and accountability</a:t>
                      </a:r>
                    </a:p>
                    <a:p>
                      <a:pPr marL="216000" indent="-457200">
                        <a:lnSpc>
                          <a:spcPts val="1300"/>
                        </a:lnSpc>
                        <a:spcBef>
                          <a:spcPts val="600"/>
                        </a:spcBef>
                        <a:spcAft>
                          <a:spcPts val="0"/>
                        </a:spcAft>
                      </a:pPr>
                      <a:r>
                        <a:rPr lang="en-CA" sz="1250" b="0" i="0" baseline="0" dirty="0">
                          <a:solidFill>
                            <a:schemeClr val="tx1">
                              <a:lumMod val="50000"/>
                            </a:schemeClr>
                          </a:solidFill>
                          <a:latin typeface="Roboto Condensed Light" panose="02000000000000000000" pitchFamily="2" charset="0"/>
                          <a:ea typeface="Roboto Condensed Light" panose="02000000000000000000" pitchFamily="2" charset="0"/>
                        </a:rPr>
                        <a:t>4.5 Finalize security roadmap and action plan</a:t>
                      </a:r>
                    </a:p>
                    <a:p>
                      <a:pPr marL="216000" indent="-457200">
                        <a:lnSpc>
                          <a:spcPts val="1300"/>
                        </a:lnSpc>
                        <a:spcBef>
                          <a:spcPts val="600"/>
                        </a:spcBef>
                        <a:spcAft>
                          <a:spcPts val="0"/>
                        </a:spcAft>
                      </a:pPr>
                      <a:r>
                        <a:rPr lang="en-CA" sz="1250" b="0" i="0" baseline="0" dirty="0">
                          <a:solidFill>
                            <a:schemeClr val="tx1">
                              <a:lumMod val="50000"/>
                            </a:schemeClr>
                          </a:solidFill>
                          <a:latin typeface="Roboto Condensed Light" panose="02000000000000000000" pitchFamily="2" charset="0"/>
                          <a:ea typeface="Roboto Condensed Light" panose="02000000000000000000" pitchFamily="2" charset="0"/>
                        </a:rPr>
                        <a:t>4.6 Create communication plan</a:t>
                      </a: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15900" indent="-457200">
                        <a:lnSpc>
                          <a:spcPts val="1300"/>
                        </a:lnSpc>
                        <a:spcBef>
                          <a:spcPts val="600"/>
                        </a:spcBef>
                        <a:spcAft>
                          <a:spcPts val="0"/>
                        </a:spcAft>
                      </a:pPr>
                      <a:r>
                        <a:rPr lang="en-CA" sz="1250" b="0" i="0" baseline="0" dirty="0">
                          <a:solidFill>
                            <a:schemeClr val="tx1">
                              <a:lumMod val="50000"/>
                            </a:schemeClr>
                          </a:solidFill>
                          <a:latin typeface="Roboto Condensed Light"/>
                          <a:ea typeface="Roboto Condensed Light"/>
                        </a:rPr>
                        <a:t>5.1 Finalize deliverables</a:t>
                      </a:r>
                    </a:p>
                    <a:p>
                      <a:pPr marL="215900" indent="-457200">
                        <a:lnSpc>
                          <a:spcPts val="1300"/>
                        </a:lnSpc>
                        <a:spcBef>
                          <a:spcPts val="600"/>
                        </a:spcBef>
                        <a:spcAft>
                          <a:spcPts val="0"/>
                        </a:spcAft>
                      </a:pPr>
                      <a:r>
                        <a:rPr lang="en-CA" sz="1250" b="0" i="0" baseline="0" dirty="0">
                          <a:solidFill>
                            <a:schemeClr val="tx1">
                              <a:lumMod val="50000"/>
                            </a:schemeClr>
                          </a:solidFill>
                          <a:latin typeface="Roboto Condensed Light"/>
                          <a:ea typeface="Roboto Condensed Light"/>
                        </a:rPr>
                        <a:t>5.2 Support communication efforts</a:t>
                      </a:r>
                    </a:p>
                    <a:p>
                      <a:pPr marL="215900" indent="-457200">
                        <a:lnSpc>
                          <a:spcPts val="1300"/>
                        </a:lnSpc>
                        <a:spcBef>
                          <a:spcPts val="600"/>
                        </a:spcBef>
                        <a:spcAft>
                          <a:spcPts val="0"/>
                        </a:spcAft>
                      </a:pPr>
                      <a:r>
                        <a:rPr lang="en-CA" sz="1250" b="0" i="0" baseline="0" dirty="0">
                          <a:solidFill>
                            <a:schemeClr val="tx1">
                              <a:lumMod val="50000"/>
                            </a:schemeClr>
                          </a:solidFill>
                          <a:latin typeface="Roboto Condensed Light"/>
                          <a:ea typeface="Roboto Condensed Light"/>
                        </a:rPr>
                        <a:t>5.3 Identify resources in support of priority initiatives</a:t>
                      </a:r>
                    </a:p>
                  </a:txBody>
                  <a:tcPr marL="144000" marR="144000" marT="72000" marB="108000">
                    <a:lnL w="317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88698">
                <a:tc>
                  <a:txBody>
                    <a:bodyPr/>
                    <a:lstStyle/>
                    <a:p>
                      <a:pPr marL="215900" marR="0" indent="-457200" algn="ctr" defTabSz="914400" rtl="0" eaLnBrk="1" fontAlgn="auto" latinLnBrk="0" hangingPunct="1">
                        <a:lnSpc>
                          <a:spcPct val="100000"/>
                        </a:lnSpc>
                        <a:spcBef>
                          <a:spcPts val="0"/>
                        </a:spcBef>
                        <a:spcAft>
                          <a:spcPts val="500"/>
                        </a:spcAft>
                        <a:buClrTx/>
                        <a:buSzTx/>
                        <a:buFontTx/>
                        <a:buNone/>
                        <a:tabLst/>
                        <a:defRPr/>
                      </a:pPr>
                      <a:r>
                        <a:rPr lang="en-CA" sz="1800" b="1" i="0" dirty="0">
                          <a:solidFill>
                            <a:schemeClr val="accent1"/>
                          </a:solidFill>
                          <a:latin typeface="Exo DemiBold" panose="02000703000000000000" pitchFamily="2" charset="0"/>
                          <a:ea typeface="Roboto"/>
                        </a:rPr>
                        <a:t>Deliverables</a:t>
                      </a:r>
                    </a:p>
                  </a:txBody>
                  <a:tcPr vert="vert270" anchor="ctr">
                    <a:lnL w="19050" cap="flat" cmpd="sng" algn="ctr">
                      <a:solidFill>
                        <a:schemeClr val="bg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indent="-228600">
                        <a:lnSpc>
                          <a:spcPts val="1300"/>
                        </a:lnSpc>
                        <a:spcBef>
                          <a:spcPts val="600"/>
                        </a:spcBef>
                        <a:spcAft>
                          <a:spcPts val="0"/>
                        </a:spcAft>
                        <a:buClrTx/>
                        <a:buFont typeface="+mj-lt"/>
                        <a:buAutoNum type="arabicPeriod"/>
                      </a:pPr>
                      <a:r>
                        <a:rPr lang="en-CA" sz="1250" b="0" i="0" baseline="0" dirty="0">
                          <a:solidFill>
                            <a:schemeClr val="tx1">
                              <a:lumMod val="50000"/>
                            </a:schemeClr>
                          </a:solidFill>
                          <a:latin typeface="Roboto Condensed Light"/>
                          <a:ea typeface="Roboto Condensed Light"/>
                        </a:rPr>
                        <a:t>Security obligations statement</a:t>
                      </a:r>
                    </a:p>
                    <a:p>
                      <a:pPr marL="228600" indent="-228600">
                        <a:lnSpc>
                          <a:spcPts val="1300"/>
                        </a:lnSpc>
                        <a:spcBef>
                          <a:spcPts val="600"/>
                        </a:spcBef>
                        <a:spcAft>
                          <a:spcPts val="0"/>
                        </a:spcAft>
                        <a:buClrTx/>
                        <a:buFont typeface="+mj-lt"/>
                        <a:buAutoNum type="arabicPeriod"/>
                      </a:pPr>
                      <a:r>
                        <a:rPr lang="en-CA" sz="1250" b="0" i="0" baseline="0" dirty="0">
                          <a:solidFill>
                            <a:schemeClr val="tx1">
                              <a:lumMod val="50000"/>
                            </a:schemeClr>
                          </a:solidFill>
                          <a:latin typeface="Roboto Condensed Light"/>
                          <a:ea typeface="Roboto Condensed Light"/>
                        </a:rPr>
                        <a:t>Security scope and boundaries statement</a:t>
                      </a:r>
                    </a:p>
                    <a:p>
                      <a:pPr marL="228600" indent="-228600">
                        <a:lnSpc>
                          <a:spcPts val="1300"/>
                        </a:lnSpc>
                        <a:spcBef>
                          <a:spcPts val="600"/>
                        </a:spcBef>
                        <a:spcAft>
                          <a:spcPts val="0"/>
                        </a:spcAft>
                        <a:buClrTx/>
                        <a:buFont typeface="+mj-lt"/>
                        <a:buAutoNum type="arabicPeriod"/>
                      </a:pPr>
                      <a:r>
                        <a:rPr lang="en-CA" sz="1250" b="0" i="0" baseline="0" dirty="0">
                          <a:solidFill>
                            <a:schemeClr val="tx1">
                              <a:lumMod val="50000"/>
                            </a:schemeClr>
                          </a:solidFill>
                          <a:latin typeface="Roboto Condensed Light"/>
                          <a:ea typeface="Roboto Condensed Light"/>
                        </a:rPr>
                        <a:t>Defined risk tolerance level</a:t>
                      </a:r>
                    </a:p>
                    <a:p>
                      <a:pPr marL="228600" indent="-228600">
                        <a:lnSpc>
                          <a:spcPts val="1300"/>
                        </a:lnSpc>
                        <a:spcBef>
                          <a:spcPts val="600"/>
                        </a:spcBef>
                        <a:spcAft>
                          <a:spcPts val="0"/>
                        </a:spcAft>
                        <a:buClrTx/>
                        <a:buFont typeface="+mj-lt"/>
                        <a:buAutoNum type="arabicPeriod"/>
                      </a:pPr>
                      <a:r>
                        <a:rPr lang="en-CA" sz="1250" b="0" i="0" baseline="0" dirty="0">
                          <a:solidFill>
                            <a:schemeClr val="tx1">
                              <a:lumMod val="50000"/>
                            </a:schemeClr>
                          </a:solidFill>
                          <a:latin typeface="Roboto Condensed Light"/>
                          <a:ea typeface="Roboto Condensed Light"/>
                        </a:rPr>
                        <a:t>Risk assessment and pressure analysis</a:t>
                      </a: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43510" indent="-143510">
                        <a:lnSpc>
                          <a:spcPts val="1300"/>
                        </a:lnSpc>
                        <a:spcBef>
                          <a:spcPts val="600"/>
                        </a:spcBef>
                        <a:spcAft>
                          <a:spcPts val="0"/>
                        </a:spcAft>
                        <a:buClrTx/>
                        <a:buFont typeface="+mj-lt"/>
                        <a:buAutoNum type="arabicPeriod"/>
                      </a:pPr>
                      <a:r>
                        <a:rPr lang="en-CA" sz="1250" b="0" i="0" baseline="0" dirty="0">
                          <a:solidFill>
                            <a:schemeClr val="tx1">
                              <a:lumMod val="50000"/>
                            </a:schemeClr>
                          </a:solidFill>
                          <a:latin typeface="Roboto Condensed Light"/>
                          <a:ea typeface="Roboto Condensed Light"/>
                        </a:rPr>
                        <a:t>Information security target state</a:t>
                      </a:r>
                    </a:p>
                    <a:p>
                      <a:pPr marL="143510" indent="-143510">
                        <a:lnSpc>
                          <a:spcPts val="1300"/>
                        </a:lnSpc>
                        <a:spcBef>
                          <a:spcPts val="600"/>
                        </a:spcBef>
                        <a:spcAft>
                          <a:spcPts val="0"/>
                        </a:spcAft>
                        <a:buClrTx/>
                        <a:buFont typeface="+mj-lt"/>
                        <a:buAutoNum type="arabicPeriod"/>
                      </a:pPr>
                      <a:r>
                        <a:rPr lang="en-CA" sz="1250" b="0" i="0" baseline="0" dirty="0">
                          <a:solidFill>
                            <a:schemeClr val="tx1">
                              <a:lumMod val="50000"/>
                            </a:schemeClr>
                          </a:solidFill>
                          <a:latin typeface="Roboto Condensed Light"/>
                          <a:ea typeface="Roboto Condensed Light"/>
                        </a:rPr>
                        <a:t>Security current state assessment</a:t>
                      </a:r>
                    </a:p>
                    <a:p>
                      <a:pPr marL="143510" indent="-143510">
                        <a:lnSpc>
                          <a:spcPts val="1300"/>
                        </a:lnSpc>
                        <a:spcBef>
                          <a:spcPts val="600"/>
                        </a:spcBef>
                        <a:spcAft>
                          <a:spcPts val="0"/>
                        </a:spcAft>
                        <a:buClrTx/>
                        <a:buFont typeface="+mj-lt"/>
                        <a:buAutoNum type="arabicPeriod"/>
                      </a:pPr>
                      <a:r>
                        <a:rPr lang="en-CA" sz="1250" b="0" i="0" baseline="0" dirty="0">
                          <a:solidFill>
                            <a:schemeClr val="tx1">
                              <a:lumMod val="50000"/>
                            </a:schemeClr>
                          </a:solidFill>
                          <a:latin typeface="Roboto Condensed Light"/>
                          <a:ea typeface="Roboto Condensed Light"/>
                        </a:rPr>
                        <a:t>Initiatives to address gaps</a:t>
                      </a: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43510" indent="-143510">
                        <a:lnSpc>
                          <a:spcPts val="1300"/>
                        </a:lnSpc>
                        <a:spcBef>
                          <a:spcPts val="600"/>
                        </a:spcBef>
                        <a:spcAft>
                          <a:spcPts val="0"/>
                        </a:spcAft>
                        <a:buClrTx/>
                        <a:buFont typeface="+mj-lt"/>
                        <a:buAutoNum type="arabicPeriod"/>
                      </a:pPr>
                      <a:r>
                        <a:rPr lang="en-CA" sz="1250" b="0" i="0" baseline="0" dirty="0">
                          <a:solidFill>
                            <a:srgbClr val="4A4A4A"/>
                          </a:solidFill>
                          <a:latin typeface="Roboto Condensed Light"/>
                          <a:ea typeface="Roboto Condensed Light"/>
                        </a:rPr>
                        <a:t>Completed security current state assessment</a:t>
                      </a:r>
                    </a:p>
                    <a:p>
                      <a:pPr marL="143510" indent="-143510">
                        <a:lnSpc>
                          <a:spcPts val="1300"/>
                        </a:lnSpc>
                        <a:spcBef>
                          <a:spcPts val="600"/>
                        </a:spcBef>
                        <a:spcAft>
                          <a:spcPts val="0"/>
                        </a:spcAft>
                        <a:buClrTx/>
                        <a:buFont typeface="+mj-lt"/>
                        <a:buAutoNum type="arabicPeriod"/>
                      </a:pPr>
                      <a:r>
                        <a:rPr lang="en-CA" sz="1250" b="0" i="0" baseline="0" dirty="0">
                          <a:solidFill>
                            <a:srgbClr val="4A4A4A"/>
                          </a:solidFill>
                          <a:latin typeface="Roboto Condensed Light"/>
                          <a:ea typeface="Roboto Condensed Light"/>
                        </a:rPr>
                        <a:t>Task list to address gaps</a:t>
                      </a:r>
                    </a:p>
                    <a:p>
                      <a:pPr marL="143510" marR="0" lvl="0" indent="-143510" algn="l" defTabSz="914400" rtl="0" eaLnBrk="1" fontAlgn="auto" latinLnBrk="0" hangingPunct="1">
                        <a:lnSpc>
                          <a:spcPts val="1300"/>
                        </a:lnSpc>
                        <a:spcBef>
                          <a:spcPts val="600"/>
                        </a:spcBef>
                        <a:spcAft>
                          <a:spcPts val="0"/>
                        </a:spcAft>
                        <a:buClrTx/>
                        <a:buSzTx/>
                        <a:buFont typeface="+mj-lt"/>
                        <a:buAutoNum type="arabicPeriod"/>
                        <a:tabLst/>
                        <a:defRPr/>
                      </a:pPr>
                      <a:r>
                        <a:rPr lang="en-CA" sz="1250" b="0" i="0" baseline="0" dirty="0">
                          <a:solidFill>
                            <a:schemeClr val="tx1">
                              <a:lumMod val="50000"/>
                            </a:schemeClr>
                          </a:solidFill>
                          <a:latin typeface="Roboto Condensed Light"/>
                          <a:ea typeface="Roboto Condensed Light"/>
                        </a:rPr>
                        <a:t>Initiative list to address gaps</a:t>
                      </a:r>
                    </a:p>
                    <a:p>
                      <a:pPr marL="143510" marR="0" lvl="0" indent="-143510" algn="l" defTabSz="914400" rtl="0" eaLnBrk="1" fontAlgn="auto" latinLnBrk="0" hangingPunct="1">
                        <a:lnSpc>
                          <a:spcPts val="1300"/>
                        </a:lnSpc>
                        <a:spcBef>
                          <a:spcPts val="600"/>
                        </a:spcBef>
                        <a:spcAft>
                          <a:spcPts val="0"/>
                        </a:spcAft>
                        <a:buClrTx/>
                        <a:buSzTx/>
                        <a:buFont typeface="+mj-lt"/>
                        <a:buAutoNum type="arabicPeriod"/>
                        <a:tabLst/>
                        <a:defRPr/>
                      </a:pPr>
                      <a:r>
                        <a:rPr lang="en-CA" sz="1250" b="0" i="0" baseline="0" dirty="0">
                          <a:solidFill>
                            <a:schemeClr val="tx1">
                              <a:lumMod val="50000"/>
                            </a:schemeClr>
                          </a:solidFill>
                          <a:latin typeface="Roboto Condensed Light"/>
                          <a:ea typeface="Roboto Condensed Light"/>
                        </a:rPr>
                        <a:t>Prioritization criteria</a:t>
                      </a:r>
                    </a:p>
                    <a:p>
                      <a:pPr marL="143510" indent="-143510">
                        <a:lnSpc>
                          <a:spcPts val="1300"/>
                        </a:lnSpc>
                        <a:spcBef>
                          <a:spcPts val="600"/>
                        </a:spcBef>
                        <a:spcAft>
                          <a:spcPts val="0"/>
                        </a:spcAft>
                        <a:buClrTx/>
                        <a:buFont typeface="+mj-lt"/>
                        <a:buAutoNum type="arabicPeriod"/>
                      </a:pPr>
                      <a:endParaRPr lang="en-CA" sz="1250" b="0" i="0" baseline="0" dirty="0">
                        <a:solidFill>
                          <a:srgbClr val="4A4A4A"/>
                        </a:solidFill>
                        <a:latin typeface="Roboto Condensed Light"/>
                        <a:ea typeface="Roboto Condensed Light"/>
                      </a:endParaRP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44000" indent="-144000">
                        <a:lnSpc>
                          <a:spcPts val="1300"/>
                        </a:lnSpc>
                        <a:spcBef>
                          <a:spcPts val="600"/>
                        </a:spcBef>
                        <a:spcAft>
                          <a:spcPts val="0"/>
                        </a:spcAft>
                        <a:buClrTx/>
                        <a:buFont typeface="+mj-lt"/>
                        <a:buAutoNum type="arabicPeriod"/>
                      </a:pPr>
                      <a:r>
                        <a:rPr lang="en-CA" sz="1250" b="0" i="0" baseline="0" dirty="0">
                          <a:solidFill>
                            <a:schemeClr val="tx1">
                              <a:lumMod val="50000"/>
                            </a:schemeClr>
                          </a:solidFill>
                          <a:latin typeface="Roboto Condensed Light" panose="02000000000000000000" pitchFamily="2" charset="0"/>
                          <a:ea typeface="Roboto Condensed Light" panose="02000000000000000000" pitchFamily="2" charset="0"/>
                        </a:rPr>
                        <a:t>Information security roadmap</a:t>
                      </a:r>
                    </a:p>
                    <a:p>
                      <a:pPr marL="144000" indent="-144000">
                        <a:lnSpc>
                          <a:spcPts val="1300"/>
                        </a:lnSpc>
                        <a:spcBef>
                          <a:spcPts val="600"/>
                        </a:spcBef>
                        <a:spcAft>
                          <a:spcPts val="0"/>
                        </a:spcAft>
                        <a:buClrTx/>
                        <a:buFont typeface="+mj-lt"/>
                        <a:buAutoNum type="arabicPeriod"/>
                      </a:pPr>
                      <a:r>
                        <a:rPr lang="en-CA" sz="1250" b="0" i="0" baseline="0" dirty="0">
                          <a:solidFill>
                            <a:schemeClr val="tx1">
                              <a:lumMod val="50000"/>
                            </a:schemeClr>
                          </a:solidFill>
                          <a:latin typeface="Roboto Condensed Light" panose="02000000000000000000" pitchFamily="2" charset="0"/>
                          <a:ea typeface="Roboto Condensed Light" panose="02000000000000000000" pitchFamily="2" charset="0"/>
                        </a:rPr>
                        <a:t>Draft communication deck</a:t>
                      </a: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nSpc>
                          <a:spcPts val="1300"/>
                        </a:lnSpc>
                        <a:spcBef>
                          <a:spcPts val="600"/>
                        </a:spcBef>
                        <a:spcAft>
                          <a:spcPts val="0"/>
                        </a:spcAft>
                        <a:buClrTx/>
                        <a:buFont typeface="+mj-lt"/>
                        <a:buAutoNum type="arabicPeriod"/>
                      </a:pPr>
                      <a:r>
                        <a:rPr lang="en-CA" sz="1250" b="0" i="0" baseline="0" dirty="0">
                          <a:solidFill>
                            <a:schemeClr val="tx1">
                              <a:lumMod val="50000"/>
                            </a:schemeClr>
                          </a:solidFill>
                          <a:latin typeface="Roboto Condensed Light" panose="02000000000000000000" pitchFamily="2" charset="0"/>
                          <a:ea typeface="Roboto Condensed Light" panose="02000000000000000000" pitchFamily="2" charset="0"/>
                        </a:rPr>
                        <a:t>Security strategy roadmap documentation</a:t>
                      </a:r>
                    </a:p>
                    <a:p>
                      <a:pPr marL="228600" indent="-228600">
                        <a:lnSpc>
                          <a:spcPts val="1300"/>
                        </a:lnSpc>
                        <a:spcBef>
                          <a:spcPts val="600"/>
                        </a:spcBef>
                        <a:spcAft>
                          <a:spcPts val="0"/>
                        </a:spcAft>
                        <a:buClrTx/>
                        <a:buFont typeface="+mj-lt"/>
                        <a:buAutoNum type="arabicPeriod"/>
                      </a:pPr>
                      <a:r>
                        <a:rPr lang="en-CA" sz="1250" b="0" i="0" baseline="0" dirty="0">
                          <a:solidFill>
                            <a:schemeClr val="tx1">
                              <a:lumMod val="50000"/>
                            </a:schemeClr>
                          </a:solidFill>
                          <a:latin typeface="Roboto Condensed Light" panose="02000000000000000000" pitchFamily="2" charset="0"/>
                          <a:ea typeface="Roboto Condensed Light" panose="02000000000000000000" pitchFamily="2" charset="0"/>
                        </a:rPr>
                        <a:t>Detailed cost and effort estimates</a:t>
                      </a:r>
                    </a:p>
                    <a:p>
                      <a:pPr marL="228600" indent="-228600">
                        <a:lnSpc>
                          <a:spcPts val="1300"/>
                        </a:lnSpc>
                        <a:spcBef>
                          <a:spcPts val="600"/>
                        </a:spcBef>
                        <a:spcAft>
                          <a:spcPts val="0"/>
                        </a:spcAft>
                        <a:buClrTx/>
                        <a:buFont typeface="+mj-lt"/>
                        <a:buAutoNum type="arabicPeriod"/>
                      </a:pPr>
                      <a:r>
                        <a:rPr lang="en-CA" sz="1250" b="0" i="0" baseline="0" dirty="0">
                          <a:solidFill>
                            <a:schemeClr val="tx1">
                              <a:lumMod val="50000"/>
                            </a:schemeClr>
                          </a:solidFill>
                          <a:latin typeface="Roboto Condensed Light" panose="02000000000000000000" pitchFamily="2" charset="0"/>
                          <a:ea typeface="Roboto Condensed Light" panose="02000000000000000000" pitchFamily="2" charset="0"/>
                        </a:rPr>
                        <a:t>Mapping of Info-Tech resources against individual initiatives</a:t>
                      </a:r>
                    </a:p>
                  </a:txBody>
                  <a:tcPr marL="144000" marR="144000" marT="72000" marB="108000">
                    <a:lnL w="317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6" name="Text Placeholder 29">
            <a:extLst>
              <a:ext uri="{FF2B5EF4-FFF2-40B4-BE49-F238E27FC236}">
                <a16:creationId xmlns:a16="http://schemas.microsoft.com/office/drawing/2014/main" id="{237E9D5F-7F5E-48E1-80EF-8DF1F5E7936B}"/>
              </a:ext>
            </a:extLst>
          </p:cNvPr>
          <p:cNvSpPr txBox="1">
            <a:spLocks/>
          </p:cNvSpPr>
          <p:nvPr/>
        </p:nvSpPr>
        <p:spPr>
          <a:xfrm>
            <a:off x="7239794" y="236810"/>
            <a:ext cx="4626724" cy="43737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1200" dirty="0">
                <a:solidFill>
                  <a:srgbClr val="2576B7"/>
                </a:solidFill>
                <a:latin typeface="Montserrat Light" pitchFamily="2" charset="77"/>
                <a:cs typeface="Arial"/>
              </a:rPr>
              <a:t>Contact your account representative for more information.</a:t>
            </a:r>
            <a:br>
              <a:rPr lang="en-CA" dirty="0">
                <a:cs typeface="Arial"/>
              </a:rPr>
            </a:br>
            <a:r>
              <a:rPr lang="en-CA" sz="1200" b="1" dirty="0">
                <a:solidFill>
                  <a:srgbClr val="2576B7"/>
                </a:solidFill>
                <a:latin typeface="Montserrat SemiBold" pitchFamily="2" charset="77"/>
                <a:cs typeface="Arial" panose="020B0604020202020204" pitchFamily="34" charset="0"/>
                <a:hlinkClick r:id="rId2">
                  <a:extLst>
                    <a:ext uri="{A12FA001-AC4F-418D-AE19-62706E023703}">
                      <ahyp:hlinkClr xmlns:ahyp="http://schemas.microsoft.com/office/drawing/2018/hyperlinkcolor" val="tx"/>
                    </a:ext>
                  </a:extLst>
                </a:hlinkClick>
              </a:rPr>
              <a:t>workshops@infotech.com</a:t>
            </a:r>
            <a:r>
              <a:rPr lang="en-CA" sz="1200" b="1" dirty="0">
                <a:solidFill>
                  <a:srgbClr val="2576B7"/>
                </a:solidFill>
                <a:latin typeface="Montserrat SemiBold" pitchFamily="2" charset="77"/>
                <a:cs typeface="Arial" panose="020B0604020202020204" pitchFamily="34" charset="0"/>
              </a:rPr>
              <a:t>   1-888-670-8889</a:t>
            </a:r>
          </a:p>
        </p:txBody>
      </p:sp>
    </p:spTree>
    <p:extLst>
      <p:ext uri="{BB962C8B-B14F-4D97-AF65-F5344CB8AC3E}">
        <p14:creationId xmlns:p14="http://schemas.microsoft.com/office/powerpoint/2010/main" val="4138785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47">
            <a:extLst>
              <a:ext uri="{FF2B5EF4-FFF2-40B4-BE49-F238E27FC236}">
                <a16:creationId xmlns:a16="http://schemas.microsoft.com/office/drawing/2014/main" id="{594B7FD4-CB2E-2245-9880-792CE65897E3}"/>
              </a:ext>
            </a:extLst>
          </p:cNvPr>
          <p:cNvSpPr>
            <a:spLocks noGrp="1"/>
          </p:cNvSpPr>
          <p:nvPr>
            <p:ph type="title"/>
          </p:nvPr>
        </p:nvSpPr>
        <p:spPr>
          <a:xfrm>
            <a:off x="363839" y="474329"/>
            <a:ext cx="4239409" cy="1130188"/>
          </a:xfrm>
        </p:spPr>
        <p:txBody>
          <a:bodyPr>
            <a:noAutofit/>
          </a:bodyPr>
          <a:lstStyle/>
          <a:p>
            <a:r>
              <a:rPr lang="en-CA" spc="-85" dirty="0">
                <a:solidFill>
                  <a:srgbClr val="636363"/>
                </a:solidFill>
              </a:rPr>
              <a:t>Executive</a:t>
            </a:r>
            <a:r>
              <a:rPr lang="en-CA" spc="-188" dirty="0">
                <a:solidFill>
                  <a:srgbClr val="636363"/>
                </a:solidFill>
              </a:rPr>
              <a:t> </a:t>
            </a:r>
            <a:r>
              <a:rPr lang="en-CA" spc="-79" dirty="0">
                <a:solidFill>
                  <a:srgbClr val="636363"/>
                </a:solidFill>
              </a:rPr>
              <a:t>Brief  </a:t>
            </a:r>
            <a:r>
              <a:rPr lang="en-CA" spc="-61" dirty="0">
                <a:solidFill>
                  <a:srgbClr val="636363"/>
                </a:solidFill>
              </a:rPr>
              <a:t>Case</a:t>
            </a:r>
            <a:r>
              <a:rPr lang="en-CA" spc="-158" dirty="0">
                <a:solidFill>
                  <a:srgbClr val="636363"/>
                </a:solidFill>
              </a:rPr>
              <a:t> </a:t>
            </a:r>
            <a:r>
              <a:rPr lang="en-CA" spc="-79" dirty="0">
                <a:solidFill>
                  <a:srgbClr val="636363"/>
                </a:solidFill>
              </a:rPr>
              <a:t>Study</a:t>
            </a:r>
            <a:endParaRPr lang="en-US" dirty="0"/>
          </a:p>
        </p:txBody>
      </p:sp>
      <p:sp>
        <p:nvSpPr>
          <p:cNvPr id="11" name="Text Placeholder 10">
            <a:extLst>
              <a:ext uri="{FF2B5EF4-FFF2-40B4-BE49-F238E27FC236}">
                <a16:creationId xmlns:a16="http://schemas.microsoft.com/office/drawing/2014/main" id="{25F0E588-A074-014B-8DB2-287E9E17B156}"/>
              </a:ext>
            </a:extLst>
          </p:cNvPr>
          <p:cNvSpPr>
            <a:spLocks noGrp="1"/>
          </p:cNvSpPr>
          <p:nvPr>
            <p:ph type="body" sz="quarter" idx="15"/>
          </p:nvPr>
        </p:nvSpPr>
        <p:spPr>
          <a:xfrm>
            <a:off x="8077787" y="1060128"/>
            <a:ext cx="1404051" cy="171178"/>
          </a:xfrm>
        </p:spPr>
        <p:txBody>
          <a:bodyPr>
            <a:noAutofit/>
          </a:bodyPr>
          <a:lstStyle/>
          <a:p>
            <a:r>
              <a:rPr lang="en-US" dirty="0"/>
              <a:t>Financial Services</a:t>
            </a:r>
          </a:p>
        </p:txBody>
      </p:sp>
      <p:sp>
        <p:nvSpPr>
          <p:cNvPr id="9" name="Text Placeholder 8">
            <a:extLst>
              <a:ext uri="{FF2B5EF4-FFF2-40B4-BE49-F238E27FC236}">
                <a16:creationId xmlns:a16="http://schemas.microsoft.com/office/drawing/2014/main" id="{EB79A99D-3EC9-344F-9B5D-9F3CBE524486}"/>
              </a:ext>
            </a:extLst>
          </p:cNvPr>
          <p:cNvSpPr>
            <a:spLocks noGrp="1"/>
          </p:cNvSpPr>
          <p:nvPr>
            <p:ph type="body" sz="quarter" idx="16"/>
          </p:nvPr>
        </p:nvSpPr>
        <p:spPr>
          <a:xfrm>
            <a:off x="8077787" y="903438"/>
            <a:ext cx="1173968" cy="122566"/>
          </a:xfrm>
        </p:spPr>
        <p:txBody>
          <a:bodyPr>
            <a:noAutofit/>
          </a:bodyPr>
          <a:lstStyle/>
          <a:p>
            <a:r>
              <a:rPr lang="en-US" sz="1200" dirty="0"/>
              <a:t>INDUSTRY:</a:t>
            </a:r>
          </a:p>
        </p:txBody>
      </p:sp>
      <p:sp>
        <p:nvSpPr>
          <p:cNvPr id="4" name="Text Placeholder 3">
            <a:extLst>
              <a:ext uri="{FF2B5EF4-FFF2-40B4-BE49-F238E27FC236}">
                <a16:creationId xmlns:a16="http://schemas.microsoft.com/office/drawing/2014/main" id="{6C15233C-A7D8-1D43-B41B-7764869FE116}"/>
              </a:ext>
            </a:extLst>
          </p:cNvPr>
          <p:cNvSpPr>
            <a:spLocks noGrp="1"/>
          </p:cNvSpPr>
          <p:nvPr>
            <p:ph type="body" sz="quarter" idx="17"/>
          </p:nvPr>
        </p:nvSpPr>
        <p:spPr>
          <a:xfrm>
            <a:off x="9663081" y="1040706"/>
            <a:ext cx="2245661" cy="381201"/>
          </a:xfrm>
        </p:spPr>
        <p:txBody>
          <a:bodyPr>
            <a:noAutofit/>
          </a:bodyPr>
          <a:lstStyle/>
          <a:p>
            <a:r>
              <a:rPr lang="en-US" dirty="0">
                <a:cs typeface="Arial"/>
              </a:rPr>
              <a:t>Info-Tech Research Group</a:t>
            </a:r>
            <a:endParaRPr lang="en-CA" dirty="0">
              <a:cs typeface="Arial"/>
            </a:endParaRPr>
          </a:p>
        </p:txBody>
      </p:sp>
      <p:sp>
        <p:nvSpPr>
          <p:cNvPr id="6" name="Text Placeholder 5">
            <a:extLst>
              <a:ext uri="{FF2B5EF4-FFF2-40B4-BE49-F238E27FC236}">
                <a16:creationId xmlns:a16="http://schemas.microsoft.com/office/drawing/2014/main" id="{27CDCE52-F976-9F4D-BBB2-FCD98894D84E}"/>
              </a:ext>
            </a:extLst>
          </p:cNvPr>
          <p:cNvSpPr>
            <a:spLocks noGrp="1"/>
          </p:cNvSpPr>
          <p:nvPr>
            <p:ph type="body" sz="quarter" idx="18"/>
          </p:nvPr>
        </p:nvSpPr>
        <p:spPr>
          <a:xfrm>
            <a:off x="9663081" y="890345"/>
            <a:ext cx="2230468" cy="148752"/>
          </a:xfrm>
        </p:spPr>
        <p:txBody>
          <a:bodyPr>
            <a:noAutofit/>
          </a:bodyPr>
          <a:lstStyle/>
          <a:p>
            <a:r>
              <a:rPr lang="en-US" sz="1200" dirty="0"/>
              <a:t>SOURCE:</a:t>
            </a:r>
          </a:p>
        </p:txBody>
      </p:sp>
      <p:sp>
        <p:nvSpPr>
          <p:cNvPr id="109" name="Text Placeholder 108">
            <a:extLst>
              <a:ext uri="{FF2B5EF4-FFF2-40B4-BE49-F238E27FC236}">
                <a16:creationId xmlns:a16="http://schemas.microsoft.com/office/drawing/2014/main" id="{10FF818F-90FD-CE43-9B91-8B2104208FAE}"/>
              </a:ext>
            </a:extLst>
          </p:cNvPr>
          <p:cNvSpPr>
            <a:spLocks noGrp="1"/>
          </p:cNvSpPr>
          <p:nvPr>
            <p:ph type="body" sz="quarter" idx="32"/>
          </p:nvPr>
        </p:nvSpPr>
        <p:spPr>
          <a:xfrm>
            <a:off x="363839" y="4126538"/>
            <a:ext cx="852337" cy="233083"/>
          </a:xfrm>
          <a:prstGeom prst="rect">
            <a:avLst/>
          </a:prstGeom>
        </p:spPr>
        <p:txBody>
          <a:bodyPr>
            <a:noAutofit/>
          </a:bodyPr>
          <a:lstStyle/>
          <a:p>
            <a:r>
              <a:rPr lang="en-US" b="1" dirty="0"/>
              <a:t>Solution</a:t>
            </a:r>
            <a:endParaRPr lang="en-US" sz="1600" b="1" dirty="0">
              <a:latin typeface="Exo" panose="02000503000000000000" pitchFamily="2" charset="77"/>
            </a:endParaRPr>
          </a:p>
        </p:txBody>
      </p:sp>
      <p:sp>
        <p:nvSpPr>
          <p:cNvPr id="86" name="Text Placeholder 85">
            <a:extLst>
              <a:ext uri="{FF2B5EF4-FFF2-40B4-BE49-F238E27FC236}">
                <a16:creationId xmlns:a16="http://schemas.microsoft.com/office/drawing/2014/main" id="{D9666033-5A8F-F94B-83DC-A5753FEFE2DB}"/>
              </a:ext>
            </a:extLst>
          </p:cNvPr>
          <p:cNvSpPr>
            <a:spLocks noGrp="1"/>
          </p:cNvSpPr>
          <p:nvPr>
            <p:ph type="body" sz="quarter" idx="11"/>
          </p:nvPr>
        </p:nvSpPr>
        <p:spPr>
          <a:xfrm>
            <a:off x="367657" y="1652927"/>
            <a:ext cx="5243513" cy="364061"/>
          </a:xfrm>
          <a:prstGeom prst="rect">
            <a:avLst/>
          </a:prstGeom>
        </p:spPr>
        <p:txBody>
          <a:bodyPr>
            <a:noAutofit/>
          </a:bodyPr>
          <a:lstStyle/>
          <a:p>
            <a:r>
              <a:rPr lang="en-US" dirty="0">
                <a:solidFill>
                  <a:srgbClr val="717171"/>
                </a:solidFill>
                <a:latin typeface="Montserrat SemiBold" pitchFamily="2" charset="77"/>
              </a:rPr>
              <a:t>Credit Service Company</a:t>
            </a:r>
          </a:p>
        </p:txBody>
      </p:sp>
      <p:sp>
        <p:nvSpPr>
          <p:cNvPr id="56" name="Text Placeholder 55">
            <a:extLst>
              <a:ext uri="{FF2B5EF4-FFF2-40B4-BE49-F238E27FC236}">
                <a16:creationId xmlns:a16="http://schemas.microsoft.com/office/drawing/2014/main" id="{32E3DBED-1F4A-DE4F-A784-E948F4D31FB9}"/>
              </a:ext>
            </a:extLst>
          </p:cNvPr>
          <p:cNvSpPr>
            <a:spLocks noGrp="1"/>
          </p:cNvSpPr>
          <p:nvPr>
            <p:ph type="body" sz="quarter" idx="33"/>
          </p:nvPr>
        </p:nvSpPr>
        <p:spPr>
          <a:xfrm>
            <a:off x="371475" y="1996299"/>
            <a:ext cx="5689600" cy="746901"/>
          </a:xfrm>
          <a:prstGeom prst="rect">
            <a:avLst/>
          </a:prstGeom>
        </p:spPr>
        <p:txBody>
          <a:bodyPr>
            <a:noAutofit/>
          </a:bodyPr>
          <a:lstStyle/>
          <a:p>
            <a:pPr marL="0" indent="0">
              <a:lnSpc>
                <a:spcPct val="100000"/>
              </a:lnSpc>
              <a:spcBef>
                <a:spcPts val="55"/>
              </a:spcBef>
              <a:buNone/>
            </a:pPr>
            <a:r>
              <a:rPr lang="en-CA" spc="-3" dirty="0">
                <a:cs typeface="Arial Narrow"/>
              </a:rPr>
              <a:t>Founded over 100 years ago, Credit Service Company (CSC)* operates in the United States with over 40 branches located across four states. The organization services over 50,000 clients.</a:t>
            </a:r>
          </a:p>
          <a:p>
            <a:pPr marL="0" indent="0">
              <a:lnSpc>
                <a:spcPct val="100000"/>
              </a:lnSpc>
              <a:spcBef>
                <a:spcPts val="55"/>
              </a:spcBef>
              <a:buNone/>
            </a:pPr>
            <a:endParaRPr lang="en-CA" spc="-3" dirty="0">
              <a:cs typeface="Arial Narrow"/>
            </a:endParaRPr>
          </a:p>
          <a:p>
            <a:pPr>
              <a:lnSpc>
                <a:spcPct val="100000"/>
              </a:lnSpc>
            </a:pPr>
            <a:endParaRPr lang="en-US" dirty="0"/>
          </a:p>
        </p:txBody>
      </p:sp>
      <p:sp>
        <p:nvSpPr>
          <p:cNvPr id="108" name="Text Placeholder 107">
            <a:extLst>
              <a:ext uri="{FF2B5EF4-FFF2-40B4-BE49-F238E27FC236}">
                <a16:creationId xmlns:a16="http://schemas.microsoft.com/office/drawing/2014/main" id="{FD456675-E852-4548-BCB0-226E1D689542}"/>
              </a:ext>
            </a:extLst>
          </p:cNvPr>
          <p:cNvSpPr>
            <a:spLocks noGrp="1"/>
          </p:cNvSpPr>
          <p:nvPr>
            <p:ph type="body" sz="quarter" idx="34"/>
          </p:nvPr>
        </p:nvSpPr>
        <p:spPr>
          <a:xfrm>
            <a:off x="367657" y="4378482"/>
            <a:ext cx="5689600" cy="799214"/>
          </a:xfrm>
          <a:prstGeom prst="rect">
            <a:avLst/>
          </a:prstGeom>
        </p:spPr>
        <p:txBody>
          <a:bodyPr>
            <a:noAutofit/>
          </a:bodyPr>
          <a:lstStyle/>
          <a:p>
            <a:pPr marL="0" indent="0">
              <a:lnSpc>
                <a:spcPct val="100000"/>
              </a:lnSpc>
              <a:buNone/>
            </a:pPr>
            <a:r>
              <a:rPr lang="en-US" dirty="0"/>
              <a:t>During the workshop, the IT team and Info-Tech analysts worked together to understand the organization’s ideal state in various areas of information security. Having a concise understanding of requirements was a stepping stone to beginning to develop CSC’s prioritized strategy.</a:t>
            </a:r>
          </a:p>
          <a:p>
            <a:pPr marL="0" indent="0">
              <a:lnSpc>
                <a:spcPct val="100000"/>
              </a:lnSpc>
              <a:buNone/>
            </a:pPr>
            <a:endParaRPr lang="en-US" dirty="0"/>
          </a:p>
        </p:txBody>
      </p:sp>
      <p:pic>
        <p:nvPicPr>
          <p:cNvPr id="5" name="Picture 4">
            <a:extLst>
              <a:ext uri="{FF2B5EF4-FFF2-40B4-BE49-F238E27FC236}">
                <a16:creationId xmlns:a16="http://schemas.microsoft.com/office/drawing/2014/main" id="{3A8F9A29-D58A-4C11-B945-78F71AFB8394}"/>
              </a:ext>
            </a:extLst>
          </p:cNvPr>
          <p:cNvPicPr>
            <a:picLocks noChangeAspect="1"/>
          </p:cNvPicPr>
          <p:nvPr/>
        </p:nvPicPr>
        <p:blipFill>
          <a:blip r:embed="rId3"/>
          <a:stretch>
            <a:fillRect/>
          </a:stretch>
        </p:blipFill>
        <p:spPr>
          <a:xfrm>
            <a:off x="5802224" y="741047"/>
            <a:ext cx="2105025" cy="933450"/>
          </a:xfrm>
          <a:prstGeom prst="rect">
            <a:avLst/>
          </a:prstGeom>
        </p:spPr>
      </p:pic>
      <p:sp>
        <p:nvSpPr>
          <p:cNvPr id="12" name="TextBox 11">
            <a:extLst>
              <a:ext uri="{FF2B5EF4-FFF2-40B4-BE49-F238E27FC236}">
                <a16:creationId xmlns:a16="http://schemas.microsoft.com/office/drawing/2014/main" id="{00AF72DE-6E08-4505-A426-E46D0FF9FEA1}"/>
              </a:ext>
            </a:extLst>
          </p:cNvPr>
          <p:cNvSpPr txBox="1"/>
          <p:nvPr/>
        </p:nvSpPr>
        <p:spPr>
          <a:xfrm>
            <a:off x="358338" y="5255656"/>
            <a:ext cx="5738456" cy="1257110"/>
          </a:xfrm>
          <a:prstGeom prst="rect">
            <a:avLst/>
          </a:prstGeom>
        </p:spPr>
        <p:txBody>
          <a:bodyPr wrap="square" lIns="0" tIns="0" rIns="0" bIns="0" numCol="1" spcCol="360000" rtlCol="0">
            <a:noAutofit/>
          </a:bodyPr>
          <a:lstStyle/>
          <a:p>
            <a:pPr algn="l">
              <a:lnSpc>
                <a:spcPct val="110000"/>
              </a:lnSpc>
              <a:tabLst/>
            </a:pPr>
            <a:r>
              <a:rPr lang="en-US" sz="1600" b="1" dirty="0">
                <a:solidFill>
                  <a:schemeClr val="accent1"/>
                </a:solidFill>
                <a:latin typeface="Exo" panose="02000303000000000000" pitchFamily="2" charset="0"/>
                <a:ea typeface="Roboto Condensed Light" panose="02000000000000000000" pitchFamily="2" charset="0"/>
              </a:rPr>
              <a:t>Results</a:t>
            </a:r>
          </a:p>
          <a:p>
            <a:pPr algn="l">
              <a:lnSpc>
                <a:spcPct val="110000"/>
              </a:lnSpc>
              <a:tabLst/>
            </a:pPr>
            <a:r>
              <a:rPr lang="en-US" sz="1400" dirty="0">
                <a:solidFill>
                  <a:schemeClr val="tx1">
                    <a:lumMod val="50000"/>
                  </a:schemeClr>
                </a:solidFill>
                <a:latin typeface="Roboto Condensed Light" panose="02000000000000000000" pitchFamily="2" charset="0"/>
                <a:ea typeface="Roboto Condensed Light" panose="02000000000000000000" pitchFamily="2" charset="0"/>
              </a:rPr>
              <a:t>Over the course of the week, the team created a document that concisely prioritized upcoming projects and associated costs and benefits. On the final day of the workshop, the team effectively presented the value of the newly developed security strategy to senior management and received buy-in for the upcoming project.</a:t>
            </a:r>
            <a:endParaRPr lang="en-CA"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13" name="TextBox 12">
            <a:extLst>
              <a:ext uri="{FF2B5EF4-FFF2-40B4-BE49-F238E27FC236}">
                <a16:creationId xmlns:a16="http://schemas.microsoft.com/office/drawing/2014/main" id="{5D26E2F8-08FE-4AB7-A912-8F6383A6F565}"/>
              </a:ext>
            </a:extLst>
          </p:cNvPr>
          <p:cNvSpPr txBox="1"/>
          <p:nvPr/>
        </p:nvSpPr>
        <p:spPr>
          <a:xfrm>
            <a:off x="367657" y="2734044"/>
            <a:ext cx="5729137" cy="1295401"/>
          </a:xfrm>
          <a:prstGeom prst="rect">
            <a:avLst/>
          </a:prstGeom>
        </p:spPr>
        <p:txBody>
          <a:bodyPr wrap="square" lIns="0" tIns="0" rIns="0" bIns="0" numCol="1" spcCol="360000" rtlCol="0">
            <a:noAutofit/>
          </a:bodyPr>
          <a:lstStyle/>
          <a:p>
            <a:pPr>
              <a:spcBef>
                <a:spcPts val="55"/>
              </a:spcBef>
            </a:pPr>
            <a:r>
              <a:rPr lang="en-CA" sz="1600" b="1" dirty="0">
                <a:solidFill>
                  <a:schemeClr val="accent1"/>
                </a:solidFill>
                <a:latin typeface="Exo" panose="02000303000000000000" pitchFamily="2" charset="0"/>
                <a:cs typeface="Arial Narrow"/>
              </a:rPr>
              <a:t>Situation</a:t>
            </a:r>
          </a:p>
          <a:p>
            <a:pPr>
              <a:spcBef>
                <a:spcPts val="55"/>
              </a:spcBef>
            </a:pPr>
            <a:r>
              <a:rPr lang="en-CA" sz="1400" dirty="0">
                <a:latin typeface="Roboto Condensed Light" panose="02000000000000000000" pitchFamily="2" charset="0"/>
                <a:ea typeface="Roboto Condensed Light" panose="02000000000000000000" pitchFamily="2" charset="0"/>
                <a:cs typeface="Arial Narrow"/>
              </a:rPr>
              <a:t>Increased regulations, changes in technology, and a growing number of public security incidents had caught the attention of the organization’s leadership. Despite awareness, an IT and security strategy had not been previously created. Management was determined to create a direction for the security team that aligned with their core mission of providing exceptional service and expertise.</a:t>
            </a:r>
          </a:p>
          <a:p>
            <a:pPr algn="l">
              <a:lnSpc>
                <a:spcPct val="110000"/>
              </a:lnSpc>
              <a:tabLst/>
            </a:pPr>
            <a:endParaRPr lang="en-CA"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14" name="TextBox 13">
            <a:extLst>
              <a:ext uri="{FF2B5EF4-FFF2-40B4-BE49-F238E27FC236}">
                <a16:creationId xmlns:a16="http://schemas.microsoft.com/office/drawing/2014/main" id="{D8606912-7930-4F0F-8A93-9118000D7009}"/>
              </a:ext>
            </a:extLst>
          </p:cNvPr>
          <p:cNvSpPr txBox="1"/>
          <p:nvPr/>
        </p:nvSpPr>
        <p:spPr>
          <a:xfrm>
            <a:off x="7012293" y="6299190"/>
            <a:ext cx="3407570" cy="427152"/>
          </a:xfrm>
          <a:prstGeom prst="rect">
            <a:avLst/>
          </a:prstGeom>
        </p:spPr>
        <p:txBody>
          <a:bodyPr wrap="square" lIns="0" tIns="0" rIns="0" bIns="0" numCol="1" spcCol="360000" rtlCol="0">
            <a:noAutofit/>
          </a:bodyPr>
          <a:lstStyle/>
          <a:p>
            <a:pPr algn="l">
              <a:lnSpc>
                <a:spcPct val="110000"/>
              </a:lnSpc>
              <a:tabLst/>
            </a:pPr>
            <a:r>
              <a:rPr lang="en-US" sz="1200" i="1" dirty="0">
                <a:solidFill>
                  <a:schemeClr val="accent1"/>
                </a:solidFill>
                <a:latin typeface="Roboto Condensed Light" panose="02000000000000000000" pitchFamily="2" charset="0"/>
                <a:ea typeface="Roboto Condensed Light" panose="02000000000000000000" pitchFamily="2" charset="0"/>
              </a:rPr>
              <a:t>*</a:t>
            </a:r>
            <a:r>
              <a:rPr lang="en-US" sz="1300" i="1" dirty="0">
                <a:solidFill>
                  <a:schemeClr val="accent1"/>
                </a:solidFill>
                <a:latin typeface="Roboto Condensed Light" panose="02000000000000000000" pitchFamily="2" charset="0"/>
                <a:ea typeface="Roboto Condensed Light" panose="02000000000000000000" pitchFamily="2" charset="0"/>
              </a:rPr>
              <a:t>Some details have been changed for client privacy</a:t>
            </a:r>
            <a:endParaRPr lang="en-CA" sz="1300" i="1" dirty="0">
              <a:solidFill>
                <a:schemeClr val="accent1"/>
              </a:solidFill>
              <a:latin typeface="Roboto Condensed Light" panose="02000000000000000000" pitchFamily="2" charset="0"/>
              <a:ea typeface="Roboto Condensed Light" panose="02000000000000000000" pitchFamily="2" charset="0"/>
            </a:endParaRPr>
          </a:p>
        </p:txBody>
      </p:sp>
      <p:pic>
        <p:nvPicPr>
          <p:cNvPr id="18" name="Picture 17" descr="A close up of a device&#10;&#10;Description automatically generated">
            <a:extLst>
              <a:ext uri="{FF2B5EF4-FFF2-40B4-BE49-F238E27FC236}">
                <a16:creationId xmlns:a16="http://schemas.microsoft.com/office/drawing/2014/main" id="{FE250752-3506-4235-A80E-56F2A3F24E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9533" y="1905001"/>
            <a:ext cx="4755502" cy="3951000"/>
          </a:xfrm>
          <a:prstGeom prst="rect">
            <a:avLst/>
          </a:prstGeom>
        </p:spPr>
      </p:pic>
    </p:spTree>
    <p:extLst>
      <p:ext uri="{BB962C8B-B14F-4D97-AF65-F5344CB8AC3E}">
        <p14:creationId xmlns:p14="http://schemas.microsoft.com/office/powerpoint/2010/main" val="2968616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E87D-1B3A-C148-99E8-F80C50325912}"/>
              </a:ext>
            </a:extLst>
          </p:cNvPr>
          <p:cNvSpPr>
            <a:spLocks noGrp="1"/>
          </p:cNvSpPr>
          <p:nvPr>
            <p:ph type="title"/>
          </p:nvPr>
        </p:nvSpPr>
        <p:spPr/>
        <p:txBody>
          <a:bodyPr>
            <a:noAutofit/>
          </a:bodyPr>
          <a:lstStyle/>
          <a:p>
            <a:r>
              <a:rPr lang="en-US" dirty="0">
                <a:solidFill>
                  <a:srgbClr val="2576B7"/>
                </a:solidFill>
              </a:rPr>
              <a:t>Analyst</a:t>
            </a:r>
            <a:br>
              <a:rPr lang="en-US" dirty="0">
                <a:solidFill>
                  <a:srgbClr val="2576B7"/>
                </a:solidFill>
              </a:rPr>
            </a:br>
            <a:r>
              <a:rPr lang="en-US" dirty="0">
                <a:solidFill>
                  <a:srgbClr val="2576B7"/>
                </a:solidFill>
              </a:rPr>
              <a:t>Perspective</a:t>
            </a:r>
          </a:p>
        </p:txBody>
      </p:sp>
      <p:sp>
        <p:nvSpPr>
          <p:cNvPr id="3" name="Text Placeholder 2">
            <a:extLst>
              <a:ext uri="{FF2B5EF4-FFF2-40B4-BE49-F238E27FC236}">
                <a16:creationId xmlns:a16="http://schemas.microsoft.com/office/drawing/2014/main" id="{3689B9D3-E749-9E4F-B868-F1D6E60CDACB}"/>
              </a:ext>
            </a:extLst>
          </p:cNvPr>
          <p:cNvSpPr>
            <a:spLocks noGrp="1"/>
          </p:cNvSpPr>
          <p:nvPr>
            <p:ph type="body" sz="quarter" idx="11"/>
          </p:nvPr>
        </p:nvSpPr>
        <p:spPr>
          <a:xfrm>
            <a:off x="367657" y="1667939"/>
            <a:ext cx="3366937" cy="770461"/>
          </a:xfrm>
        </p:spPr>
        <p:txBody>
          <a:bodyPr>
            <a:noAutofit/>
          </a:bodyPr>
          <a:lstStyle/>
          <a:p>
            <a:r>
              <a:rPr lang="en-US" dirty="0">
                <a:solidFill>
                  <a:schemeClr val="tx1">
                    <a:lumMod val="50000"/>
                  </a:schemeClr>
                </a:solidFill>
              </a:rPr>
              <a:t>Set your security strategy up for success.</a:t>
            </a:r>
          </a:p>
        </p:txBody>
      </p:sp>
      <p:sp>
        <p:nvSpPr>
          <p:cNvPr id="5" name="Text Placeholder 4">
            <a:extLst>
              <a:ext uri="{FF2B5EF4-FFF2-40B4-BE49-F238E27FC236}">
                <a16:creationId xmlns:a16="http://schemas.microsoft.com/office/drawing/2014/main" id="{6CDA48C0-BB8D-0447-AF41-29869BBEE7C7}"/>
              </a:ext>
            </a:extLst>
          </p:cNvPr>
          <p:cNvSpPr>
            <a:spLocks noGrp="1"/>
          </p:cNvSpPr>
          <p:nvPr>
            <p:ph type="body" sz="quarter" idx="14"/>
          </p:nvPr>
        </p:nvSpPr>
        <p:spPr>
          <a:xfrm>
            <a:off x="4773463" y="1285443"/>
            <a:ext cx="7103042" cy="3387750"/>
          </a:xfrm>
          <a:prstGeom prst="rect">
            <a:avLst/>
          </a:prstGeom>
        </p:spPr>
        <p:txBody>
          <a:bodyPr>
            <a:noAutofit/>
          </a:bodyPr>
          <a:lstStyle/>
          <a:p>
            <a:pPr marL="0" marR="3081" indent="0">
              <a:lnSpc>
                <a:spcPct val="101000"/>
              </a:lnSpc>
              <a:spcBef>
                <a:spcPts val="58"/>
              </a:spcBef>
              <a:buNone/>
            </a:pPr>
            <a:r>
              <a:rPr lang="en-US" sz="2000" dirty="0"/>
              <a:t>“Today’s rapid pace of change in business innovation and digital transformation is a call to action to information security leaders.</a:t>
            </a:r>
          </a:p>
          <a:p>
            <a:pPr marL="0" marR="3081" indent="0">
              <a:lnSpc>
                <a:spcPct val="101000"/>
              </a:lnSpc>
              <a:spcBef>
                <a:spcPts val="58"/>
              </a:spcBef>
              <a:buNone/>
            </a:pPr>
            <a:r>
              <a:rPr lang="en-US" sz="2000" dirty="0"/>
              <a:t>Too often, chief information security officers find their programs stuck in reactive mode, a result of years of mounting security technical debt. Shifting from a reactive to proactive stance has never been more important. Unfortunately, doing so remains a daunting task for many.</a:t>
            </a:r>
          </a:p>
          <a:p>
            <a:pPr marL="0" marR="3081" indent="0">
              <a:lnSpc>
                <a:spcPct val="101000"/>
              </a:lnSpc>
              <a:spcBef>
                <a:spcPts val="58"/>
              </a:spcBef>
              <a:buNone/>
            </a:pPr>
            <a:r>
              <a:rPr lang="en-US" sz="2000" dirty="0"/>
              <a:t>While easy to develop, security plans premised on the need to blindly follow ‘best practices’ are unlikely to win over many stakeholders. To be truly successful, an information security strategy needs to be holistic, risk-aware, and business-aligned.”</a:t>
            </a:r>
          </a:p>
        </p:txBody>
      </p:sp>
      <p:sp>
        <p:nvSpPr>
          <p:cNvPr id="6" name="Rectangle 5">
            <a:extLst>
              <a:ext uri="{FF2B5EF4-FFF2-40B4-BE49-F238E27FC236}">
                <a16:creationId xmlns:a16="http://schemas.microsoft.com/office/drawing/2014/main" id="{CA77F5FC-FE14-7A4D-AA82-AFE3CFD0AC20}"/>
              </a:ext>
            </a:extLst>
          </p:cNvPr>
          <p:cNvSpPr/>
          <p:nvPr/>
        </p:nvSpPr>
        <p:spPr>
          <a:xfrm>
            <a:off x="4792930" y="4835550"/>
            <a:ext cx="7064108" cy="57912"/>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Roboto Condensed Light" panose="02000000000000000000" pitchFamily="2" charset="0"/>
            </a:endParaRPr>
          </a:p>
        </p:txBody>
      </p:sp>
      <p:sp>
        <p:nvSpPr>
          <p:cNvPr id="11" name="Text Placeholder 7">
            <a:extLst>
              <a:ext uri="{FF2B5EF4-FFF2-40B4-BE49-F238E27FC236}">
                <a16:creationId xmlns:a16="http://schemas.microsoft.com/office/drawing/2014/main" id="{79EC9791-D6C6-C7B2-CB13-512221F20268}"/>
              </a:ext>
            </a:extLst>
          </p:cNvPr>
          <p:cNvSpPr>
            <a:spLocks noGrp="1"/>
          </p:cNvSpPr>
          <p:nvPr>
            <p:ph type="body" sz="quarter" idx="13"/>
          </p:nvPr>
        </p:nvSpPr>
        <p:spPr>
          <a:xfrm>
            <a:off x="4801394" y="5028559"/>
            <a:ext cx="6019800" cy="1390528"/>
          </a:xfrm>
        </p:spPr>
        <p:txBody>
          <a:bodyPr>
            <a:noAutofit/>
          </a:bodyPr>
          <a:lstStyle/>
          <a:p>
            <a:r>
              <a:rPr lang="en-US" sz="2000" b="1" dirty="0">
                <a:latin typeface="Montserrat Light" panose="00000400000000000000" pitchFamily="2" charset="0"/>
              </a:rPr>
              <a:t>Kate Wood</a:t>
            </a:r>
            <a:br>
              <a:rPr lang="en-US" sz="2000" dirty="0">
                <a:latin typeface="Montserrat Light" panose="00000400000000000000" pitchFamily="2" charset="0"/>
              </a:rPr>
            </a:br>
            <a:r>
              <a:rPr lang="en-US" sz="2000" dirty="0">
                <a:latin typeface="Montserrat Light" panose="00000400000000000000" pitchFamily="2" charset="0"/>
              </a:rPr>
              <a:t>Practice Lead – Security &amp; Privacy</a:t>
            </a:r>
          </a:p>
          <a:p>
            <a:r>
              <a:rPr lang="en-US" sz="2000" dirty="0">
                <a:latin typeface="Montserrat Light" panose="00000400000000000000" pitchFamily="2" charset="0"/>
              </a:rPr>
              <a:t>Info-Tech Research Group</a:t>
            </a:r>
            <a:endParaRPr lang="en-CA" sz="2000" dirty="0">
              <a:latin typeface="Montserrat Light" panose="00000400000000000000" pitchFamily="2" charset="0"/>
            </a:endParaRPr>
          </a:p>
        </p:txBody>
      </p:sp>
      <p:pic>
        <p:nvPicPr>
          <p:cNvPr id="12" name="Picture 11" descr="A person with long hair and glasses&#10;&#10;Description automatically generated with low confidence">
            <a:extLst>
              <a:ext uri="{FF2B5EF4-FFF2-40B4-BE49-F238E27FC236}">
                <a16:creationId xmlns:a16="http://schemas.microsoft.com/office/drawing/2014/main" id="{2F444156-904B-1572-18C9-A403263A3C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209" y="2468026"/>
            <a:ext cx="1955394" cy="1951575"/>
          </a:xfrm>
          <a:prstGeom prst="rect">
            <a:avLst/>
          </a:prstGeom>
        </p:spPr>
      </p:pic>
    </p:spTree>
    <p:extLst>
      <p:ext uri="{BB962C8B-B14F-4D97-AF65-F5344CB8AC3E}">
        <p14:creationId xmlns:p14="http://schemas.microsoft.com/office/powerpoint/2010/main" val="2438022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FDFD4E7B-524C-4D2B-91C1-A6BE19FF83AB}"/>
              </a:ext>
            </a:extLst>
          </p:cNvPr>
          <p:cNvPicPr>
            <a:picLocks noChangeAspect="1"/>
          </p:cNvPicPr>
          <p:nvPr/>
        </p:nvPicPr>
        <p:blipFill>
          <a:blip r:embed="rId3" cstate="screen">
            <a:alphaModFix amt="50000"/>
            <a:extLst>
              <a:ext uri="{28A0092B-C50C-407E-A947-70E740481C1C}">
                <a14:useLocalDpi xmlns:a14="http://schemas.microsoft.com/office/drawing/2010/main"/>
              </a:ext>
            </a:extLst>
          </a:blip>
          <a:stretch>
            <a:fillRect/>
          </a:stretch>
        </p:blipFill>
        <p:spPr>
          <a:xfrm>
            <a:off x="3010694" y="1190756"/>
            <a:ext cx="5994372" cy="3373199"/>
          </a:xfrm>
          <a:prstGeom prst="rect">
            <a:avLst/>
          </a:prstGeom>
        </p:spPr>
      </p:pic>
      <p:pic>
        <p:nvPicPr>
          <p:cNvPr id="44" name="Picture 43">
            <a:extLst>
              <a:ext uri="{FF2B5EF4-FFF2-40B4-BE49-F238E27FC236}">
                <a16:creationId xmlns:a16="http://schemas.microsoft.com/office/drawing/2014/main" id="{16135AD1-6CD9-4243-8A86-20367BBDBE67}"/>
              </a:ext>
            </a:extLst>
          </p:cNvPr>
          <p:cNvPicPr>
            <a:picLocks noChangeAspect="1"/>
          </p:cNvPicPr>
          <p:nvPr/>
        </p:nvPicPr>
        <p:blipFill>
          <a:blip r:embed="rId4" cstate="screen">
            <a:alphaModFix amt="50000"/>
            <a:extLst>
              <a:ext uri="{28A0092B-C50C-407E-A947-70E740481C1C}">
                <a14:useLocalDpi xmlns:a14="http://schemas.microsoft.com/office/drawing/2010/main"/>
              </a:ext>
            </a:extLst>
          </a:blip>
          <a:stretch>
            <a:fillRect/>
          </a:stretch>
        </p:blipFill>
        <p:spPr>
          <a:xfrm>
            <a:off x="-929910" y="1292356"/>
            <a:ext cx="5994371" cy="3373199"/>
          </a:xfrm>
          <a:prstGeom prst="rect">
            <a:avLst/>
          </a:prstGeom>
        </p:spPr>
      </p:pic>
      <p:pic>
        <p:nvPicPr>
          <p:cNvPr id="60" name="Picture 59">
            <a:extLst>
              <a:ext uri="{FF2B5EF4-FFF2-40B4-BE49-F238E27FC236}">
                <a16:creationId xmlns:a16="http://schemas.microsoft.com/office/drawing/2014/main" id="{5FC187B6-7CAB-4131-B768-CEAD1C7F9A35}"/>
              </a:ext>
            </a:extLst>
          </p:cNvPr>
          <p:cNvPicPr>
            <a:picLocks noChangeAspect="1"/>
          </p:cNvPicPr>
          <p:nvPr/>
        </p:nvPicPr>
        <p:blipFill>
          <a:blip r:embed="rId5" cstate="screen">
            <a:alphaModFix amt="50000"/>
            <a:extLst>
              <a:ext uri="{28A0092B-C50C-407E-A947-70E740481C1C}">
                <a14:useLocalDpi xmlns:a14="http://schemas.microsoft.com/office/drawing/2010/main"/>
              </a:ext>
            </a:extLst>
          </a:blip>
          <a:stretch>
            <a:fillRect/>
          </a:stretch>
        </p:blipFill>
        <p:spPr>
          <a:xfrm>
            <a:off x="6858795" y="1190756"/>
            <a:ext cx="5994637" cy="3373349"/>
          </a:xfrm>
          <a:prstGeom prst="rect">
            <a:avLst/>
          </a:prstGeom>
        </p:spPr>
      </p:pic>
      <p:grpSp>
        <p:nvGrpSpPr>
          <p:cNvPr id="56" name="Group 55">
            <a:extLst>
              <a:ext uri="{FF2B5EF4-FFF2-40B4-BE49-F238E27FC236}">
                <a16:creationId xmlns:a16="http://schemas.microsoft.com/office/drawing/2014/main" id="{36BC9C8D-89CE-44F1-B289-D818F48C5C01}"/>
              </a:ext>
            </a:extLst>
          </p:cNvPr>
          <p:cNvGrpSpPr/>
          <p:nvPr/>
        </p:nvGrpSpPr>
        <p:grpSpPr>
          <a:xfrm>
            <a:off x="376370" y="4767431"/>
            <a:ext cx="11487081" cy="1603056"/>
            <a:chOff x="6353842" y="3127248"/>
            <a:chExt cx="3887438" cy="1664208"/>
          </a:xfrm>
        </p:grpSpPr>
        <p:sp>
          <p:nvSpPr>
            <p:cNvPr id="57" name="Rectangle 56">
              <a:extLst>
                <a:ext uri="{FF2B5EF4-FFF2-40B4-BE49-F238E27FC236}">
                  <a16:creationId xmlns:a16="http://schemas.microsoft.com/office/drawing/2014/main" id="{E3B6BD13-6383-40C8-BD09-2DFF4A0585F2}"/>
                </a:ext>
              </a:extLst>
            </p:cNvPr>
            <p:cNvSpPr/>
            <p:nvPr/>
          </p:nvSpPr>
          <p:spPr>
            <a:xfrm>
              <a:off x="6353842" y="3127248"/>
              <a:ext cx="3866650" cy="1664208"/>
            </a:xfrm>
            <a:prstGeom prst="rect">
              <a:avLst/>
            </a:prstGeom>
            <a:gradFill>
              <a:gsLst>
                <a:gs pos="0">
                  <a:srgbClr val="2576B7"/>
                </a:gs>
                <a:gs pos="100000">
                  <a:schemeClr val="accent1">
                    <a:lumMod val="60000"/>
                    <a:lumOff val="40000"/>
                  </a:schemeClr>
                </a:gs>
              </a:gsLst>
              <a:lin ang="2700000" scaled="0"/>
            </a:gradFill>
            <a:ln w="187325"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24000" tIns="324000" rIns="252000" bIns="324000" rtlCol="0" anchor="ctr">
              <a:noAutofit/>
            </a:bodyPr>
            <a:lstStyle/>
            <a:p>
              <a:pPr>
                <a:spcBef>
                  <a:spcPts val="800"/>
                </a:spcBef>
              </a:pPr>
              <a:r>
                <a:rPr lang="en-US" sz="1600" dirty="0">
                  <a:solidFill>
                    <a:schemeClr val="bg1"/>
                  </a:solidFill>
                  <a:latin typeface="Montserrat Medium" pitchFamily="2" charset="77"/>
                </a:rPr>
                <a:t>Info-Tech Insight</a:t>
              </a:r>
            </a:p>
            <a:p>
              <a:pPr>
                <a:lnSpc>
                  <a:spcPts val="1800"/>
                </a:lnSpc>
                <a:spcBef>
                  <a:spcPts val="800"/>
                </a:spcBef>
              </a:pPr>
              <a:r>
                <a:rPr lang="en-US" sz="1400" dirty="0">
                  <a:solidFill>
                    <a:schemeClr val="bg1"/>
                  </a:solidFill>
                  <a:latin typeface="Roboto Condensed Light" panose="02000000000000000000" pitchFamily="2" charset="0"/>
                  <a:ea typeface="Roboto Condensed Light" panose="02000000000000000000" pitchFamily="2" charset="0"/>
                </a:rPr>
                <a:t>The most successful information security strategies are:</a:t>
              </a:r>
            </a:p>
            <a:p>
              <a:pPr marL="285750" indent="-285750">
                <a:lnSpc>
                  <a:spcPts val="1800"/>
                </a:lnSpc>
                <a:spcBef>
                  <a:spcPts val="800"/>
                </a:spcBef>
                <a:buFont typeface="Arial" panose="020B0604020202020204" pitchFamily="34" charset="0"/>
                <a:buChar char="•"/>
                <a:tabLst/>
              </a:pPr>
              <a:r>
                <a:rPr lang="en-US" sz="1400" dirty="0">
                  <a:solidFill>
                    <a:schemeClr val="bg1"/>
                  </a:solidFill>
                  <a:latin typeface="Roboto Condensed Light" panose="02000000000000000000" pitchFamily="2" charset="0"/>
                  <a:ea typeface="Roboto Condensed Light" panose="02000000000000000000" pitchFamily="2" charset="0"/>
                </a:rPr>
                <a:t>Holistic. They consider the full spectrum of information security,</a:t>
              </a:r>
              <a:br>
                <a:rPr lang="en-US" sz="1400" dirty="0">
                  <a:solidFill>
                    <a:schemeClr val="bg1"/>
                  </a:solidFill>
                  <a:latin typeface="Roboto Condensed Light" panose="02000000000000000000" pitchFamily="2" charset="0"/>
                  <a:ea typeface="Roboto Condensed Light" panose="02000000000000000000" pitchFamily="2" charset="0"/>
                </a:rPr>
              </a:br>
              <a:r>
                <a:rPr lang="en-US" sz="1400" dirty="0">
                  <a:solidFill>
                    <a:schemeClr val="bg1"/>
                  </a:solidFill>
                  <a:latin typeface="Roboto Condensed Light" panose="02000000000000000000" pitchFamily="2" charset="0"/>
                  <a:ea typeface="Roboto Condensed Light" panose="02000000000000000000" pitchFamily="2" charset="0"/>
                </a:rPr>
                <a:t>including people, processes, and technologies.</a:t>
              </a:r>
            </a:p>
          </p:txBody>
        </p:sp>
        <p:sp>
          <p:nvSpPr>
            <p:cNvPr id="58" name="Rectangle 57">
              <a:extLst>
                <a:ext uri="{FF2B5EF4-FFF2-40B4-BE49-F238E27FC236}">
                  <a16:creationId xmlns:a16="http://schemas.microsoft.com/office/drawing/2014/main" id="{D5AE16F6-7B6B-493B-948A-1AAD14645E4E}"/>
                </a:ext>
              </a:extLst>
            </p:cNvPr>
            <p:cNvSpPr/>
            <p:nvPr/>
          </p:nvSpPr>
          <p:spPr>
            <a:xfrm>
              <a:off x="6353842" y="3127248"/>
              <a:ext cx="3887438" cy="1664208"/>
            </a:xfrm>
            <a:prstGeom prst="rect">
              <a:avLst/>
            </a:prstGeom>
            <a:noFill/>
            <a:ln w="3175" cmpd="thinThick">
              <a:gradFill>
                <a:gsLst>
                  <a:gs pos="0">
                    <a:srgbClr val="2576B7"/>
                  </a:gs>
                  <a:gs pos="50000">
                    <a:srgbClr val="2576B7">
                      <a:alpha val="0"/>
                    </a:srgbClr>
                  </a:gs>
                  <a:gs pos="99000">
                    <a:srgbClr val="2576B7"/>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noAutofit/>
            </a:bodyPr>
            <a:lstStyle/>
            <a:p>
              <a:pPr>
                <a:spcBef>
                  <a:spcPts val="800"/>
                </a:spcBef>
              </a:pPr>
              <a:endParaRPr lang="en-US" sz="1400" dirty="0">
                <a:solidFill>
                  <a:srgbClr val="2576B7"/>
                </a:solidFill>
                <a:latin typeface="Roboto Condensed Light" panose="02000000000000000000" pitchFamily="2" charset="0"/>
                <a:ea typeface="Roboto Condensed Light" panose="02000000000000000000" pitchFamily="2" charset="0"/>
              </a:endParaRPr>
            </a:p>
          </p:txBody>
        </p:sp>
      </p:grpSp>
      <p:sp>
        <p:nvSpPr>
          <p:cNvPr id="46" name="Rectangle 45">
            <a:extLst>
              <a:ext uri="{FF2B5EF4-FFF2-40B4-BE49-F238E27FC236}">
                <a16:creationId xmlns:a16="http://schemas.microsoft.com/office/drawing/2014/main" id="{5C5427A3-114C-45EC-BB89-69892CAC9582}"/>
              </a:ext>
            </a:extLst>
          </p:cNvPr>
          <p:cNvSpPr/>
          <p:nvPr/>
        </p:nvSpPr>
        <p:spPr>
          <a:xfrm>
            <a:off x="294664" y="4572000"/>
            <a:ext cx="3708401" cy="54000"/>
          </a:xfrm>
          <a:prstGeom prst="rect">
            <a:avLst/>
          </a:prstGeom>
          <a:solidFill>
            <a:srgbClr val="B32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Roboto Condensed Light" panose="02000000000000000000" pitchFamily="2" charset="0"/>
            </a:endParaRPr>
          </a:p>
        </p:txBody>
      </p:sp>
      <p:sp>
        <p:nvSpPr>
          <p:cNvPr id="47" name="Rectangle 46">
            <a:extLst>
              <a:ext uri="{FF2B5EF4-FFF2-40B4-BE49-F238E27FC236}">
                <a16:creationId xmlns:a16="http://schemas.microsoft.com/office/drawing/2014/main" id="{4984A5BD-C52C-4B05-ACEE-3AFD8CEEF6E9}"/>
              </a:ext>
            </a:extLst>
          </p:cNvPr>
          <p:cNvSpPr/>
          <p:nvPr/>
        </p:nvSpPr>
        <p:spPr>
          <a:xfrm>
            <a:off x="4184650" y="4572000"/>
            <a:ext cx="3708401" cy="54000"/>
          </a:xfrm>
          <a:prstGeom prst="rect">
            <a:avLst/>
          </a:prstGeom>
          <a:solidFill>
            <a:srgbClr val="F17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Roboto Condensed Light" panose="02000000000000000000" pitchFamily="2" charset="0"/>
            </a:endParaRPr>
          </a:p>
        </p:txBody>
      </p:sp>
      <p:sp>
        <p:nvSpPr>
          <p:cNvPr id="48" name="Rectangle 47">
            <a:extLst>
              <a:ext uri="{FF2B5EF4-FFF2-40B4-BE49-F238E27FC236}">
                <a16:creationId xmlns:a16="http://schemas.microsoft.com/office/drawing/2014/main" id="{DA7F4DA2-A696-4EC1-9F78-90B511BB93B6}"/>
              </a:ext>
            </a:extLst>
          </p:cNvPr>
          <p:cNvSpPr/>
          <p:nvPr/>
        </p:nvSpPr>
        <p:spPr>
          <a:xfrm>
            <a:off x="8093625" y="4572000"/>
            <a:ext cx="3708401" cy="54000"/>
          </a:xfrm>
          <a:prstGeom prst="rect">
            <a:avLst/>
          </a:prstGeom>
          <a:solidFill>
            <a:srgbClr val="2B9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Roboto Condensed Light" panose="02000000000000000000" pitchFamily="2" charset="0"/>
            </a:endParaRPr>
          </a:p>
        </p:txBody>
      </p:sp>
      <p:sp>
        <p:nvSpPr>
          <p:cNvPr id="49" name="Title 1">
            <a:extLst>
              <a:ext uri="{FF2B5EF4-FFF2-40B4-BE49-F238E27FC236}">
                <a16:creationId xmlns:a16="http://schemas.microsoft.com/office/drawing/2014/main" id="{2F81CD2C-F1D8-4296-9F9E-29C941315B67}"/>
              </a:ext>
            </a:extLst>
          </p:cNvPr>
          <p:cNvSpPr>
            <a:spLocks noGrp="1"/>
          </p:cNvSpPr>
          <p:nvPr>
            <p:ph type="title"/>
          </p:nvPr>
        </p:nvSpPr>
        <p:spPr/>
        <p:txBody>
          <a:bodyPr/>
          <a:lstStyle/>
          <a:p>
            <a:r>
              <a:rPr lang="en-CA" dirty="0"/>
              <a:t>Executive summary</a:t>
            </a:r>
            <a:endParaRPr lang="en-US" dirty="0"/>
          </a:p>
        </p:txBody>
      </p:sp>
      <p:sp>
        <p:nvSpPr>
          <p:cNvPr id="50" name="Text Placeholder 4">
            <a:extLst>
              <a:ext uri="{FF2B5EF4-FFF2-40B4-BE49-F238E27FC236}">
                <a16:creationId xmlns:a16="http://schemas.microsoft.com/office/drawing/2014/main" id="{FA633AC4-E1CA-4BFD-9C63-D834CCF8FFD0}"/>
              </a:ext>
            </a:extLst>
          </p:cNvPr>
          <p:cNvSpPr>
            <a:spLocks noGrp="1"/>
          </p:cNvSpPr>
          <p:nvPr>
            <p:ph type="body" sz="quarter" idx="13"/>
          </p:nvPr>
        </p:nvSpPr>
        <p:spPr>
          <a:xfrm>
            <a:off x="368194" y="1219200"/>
            <a:ext cx="3542400" cy="297314"/>
          </a:xfrm>
        </p:spPr>
        <p:txBody>
          <a:bodyPr/>
          <a:lstStyle/>
          <a:p>
            <a:r>
              <a:rPr lang="en-US" dirty="0"/>
              <a:t>Your Challenge</a:t>
            </a:r>
          </a:p>
        </p:txBody>
      </p:sp>
      <p:sp>
        <p:nvSpPr>
          <p:cNvPr id="51" name="Text Placeholder 6">
            <a:extLst>
              <a:ext uri="{FF2B5EF4-FFF2-40B4-BE49-F238E27FC236}">
                <a16:creationId xmlns:a16="http://schemas.microsoft.com/office/drawing/2014/main" id="{75E30645-3D87-4091-AA3A-F198CBBC31BD}"/>
              </a:ext>
            </a:extLst>
          </p:cNvPr>
          <p:cNvSpPr>
            <a:spLocks noGrp="1"/>
          </p:cNvSpPr>
          <p:nvPr>
            <p:ph type="body" sz="quarter" idx="15"/>
          </p:nvPr>
        </p:nvSpPr>
        <p:spPr>
          <a:xfrm>
            <a:off x="4267994" y="1219200"/>
            <a:ext cx="3542400" cy="297314"/>
          </a:xfrm>
        </p:spPr>
        <p:txBody>
          <a:bodyPr/>
          <a:lstStyle/>
          <a:p>
            <a:r>
              <a:rPr lang="en-US" dirty="0"/>
              <a:t>Common Obstacles</a:t>
            </a:r>
          </a:p>
        </p:txBody>
      </p:sp>
      <p:sp>
        <p:nvSpPr>
          <p:cNvPr id="52" name="Text Placeholder 8">
            <a:extLst>
              <a:ext uri="{FF2B5EF4-FFF2-40B4-BE49-F238E27FC236}">
                <a16:creationId xmlns:a16="http://schemas.microsoft.com/office/drawing/2014/main" id="{411E6EED-C236-4D84-B53E-106409A15E12}"/>
              </a:ext>
            </a:extLst>
          </p:cNvPr>
          <p:cNvSpPr>
            <a:spLocks noGrp="1"/>
          </p:cNvSpPr>
          <p:nvPr>
            <p:ph type="body" sz="quarter" idx="17"/>
          </p:nvPr>
        </p:nvSpPr>
        <p:spPr>
          <a:xfrm>
            <a:off x="8130748" y="1219200"/>
            <a:ext cx="3542400" cy="297314"/>
          </a:xfrm>
        </p:spPr>
        <p:txBody>
          <a:bodyPr/>
          <a:lstStyle/>
          <a:p>
            <a:r>
              <a:rPr lang="en-US" dirty="0"/>
              <a:t>Info-Tech’s Approach</a:t>
            </a:r>
          </a:p>
        </p:txBody>
      </p:sp>
      <p:sp>
        <p:nvSpPr>
          <p:cNvPr id="53" name="Text Placeholder 3">
            <a:extLst>
              <a:ext uri="{FF2B5EF4-FFF2-40B4-BE49-F238E27FC236}">
                <a16:creationId xmlns:a16="http://schemas.microsoft.com/office/drawing/2014/main" id="{D862085C-4E19-48B3-B326-C60A824342AE}"/>
              </a:ext>
            </a:extLst>
          </p:cNvPr>
          <p:cNvSpPr>
            <a:spLocks noGrp="1"/>
          </p:cNvSpPr>
          <p:nvPr>
            <p:ph type="body" sz="quarter" idx="18"/>
          </p:nvPr>
        </p:nvSpPr>
        <p:spPr>
          <a:xfrm>
            <a:off x="371475" y="1612990"/>
            <a:ext cx="3658265" cy="3190736"/>
          </a:xfrm>
        </p:spPr>
        <p:txBody>
          <a:bodyPr/>
          <a:lstStyle/>
          <a:p>
            <a:r>
              <a:rPr lang="en-US" dirty="0"/>
              <a:t>Many security leaders struggle to decide how best to prioritize their scarce information security resources. </a:t>
            </a:r>
          </a:p>
          <a:p>
            <a:r>
              <a:rPr lang="en-US" dirty="0"/>
              <a:t>The need to move from a reactive approach to security toward a strategic planning approach is clear. The path to getting there is less clear.</a:t>
            </a:r>
            <a:endParaRPr lang="en-CA" dirty="0"/>
          </a:p>
          <a:p>
            <a:endParaRPr lang="en-CA" dirty="0"/>
          </a:p>
          <a:p>
            <a:endParaRPr lang="en-CA" dirty="0"/>
          </a:p>
          <a:p>
            <a:endParaRPr lang="en-CA" dirty="0"/>
          </a:p>
          <a:p>
            <a:endParaRPr lang="en-CA" dirty="0"/>
          </a:p>
        </p:txBody>
      </p:sp>
      <p:sp>
        <p:nvSpPr>
          <p:cNvPr id="54" name="Text Placeholder 5">
            <a:extLst>
              <a:ext uri="{FF2B5EF4-FFF2-40B4-BE49-F238E27FC236}">
                <a16:creationId xmlns:a16="http://schemas.microsoft.com/office/drawing/2014/main" id="{723D5DBF-6F50-43A0-A1A2-2ED942E9BC0B}"/>
              </a:ext>
            </a:extLst>
          </p:cNvPr>
          <p:cNvSpPr>
            <a:spLocks noGrp="1"/>
          </p:cNvSpPr>
          <p:nvPr>
            <p:ph type="body" sz="quarter" idx="19"/>
          </p:nvPr>
        </p:nvSpPr>
        <p:spPr>
          <a:xfrm>
            <a:off x="4267994" y="1612990"/>
            <a:ext cx="3658265" cy="3190736"/>
          </a:xfrm>
        </p:spPr>
        <p:txBody>
          <a:bodyPr/>
          <a:lstStyle/>
          <a:p>
            <a:r>
              <a:rPr lang="en-US" dirty="0"/>
              <a:t>Developing a security strategy can be challenging. Complications include:</a:t>
            </a:r>
          </a:p>
          <a:p>
            <a:pPr lvl="1">
              <a:spcBef>
                <a:spcPts val="0"/>
              </a:spcBef>
              <a:buFont typeface="Courier New" panose="02070309020205020404" pitchFamily="49" charset="0"/>
              <a:buChar char="o"/>
            </a:pPr>
            <a:r>
              <a:rPr lang="en-US" dirty="0"/>
              <a:t>Performing an accurate assessment of your current security program can be extremely difficult when you don’t know what to assess or how. </a:t>
            </a:r>
          </a:p>
          <a:p>
            <a:pPr lvl="1">
              <a:spcBef>
                <a:spcPts val="0"/>
              </a:spcBef>
              <a:buFont typeface="Courier New" panose="02070309020205020404" pitchFamily="49" charset="0"/>
              <a:buChar char="o"/>
            </a:pPr>
            <a:r>
              <a:rPr lang="en-US" dirty="0"/>
              <a:t>Determining the appropriate target state for security can be even more challenging. A strategy built around following best practices is unlikely to garner significant support from business stakeholders.</a:t>
            </a:r>
          </a:p>
          <a:p>
            <a:endParaRPr lang="en-CA" dirty="0"/>
          </a:p>
          <a:p>
            <a:endParaRPr lang="en-CA" dirty="0"/>
          </a:p>
          <a:p>
            <a:endParaRPr lang="en-CA" dirty="0"/>
          </a:p>
          <a:p>
            <a:endParaRPr lang="en-CA" dirty="0"/>
          </a:p>
        </p:txBody>
      </p:sp>
      <p:sp>
        <p:nvSpPr>
          <p:cNvPr id="55" name="Text Placeholder 7">
            <a:extLst>
              <a:ext uri="{FF2B5EF4-FFF2-40B4-BE49-F238E27FC236}">
                <a16:creationId xmlns:a16="http://schemas.microsoft.com/office/drawing/2014/main" id="{60907402-5A35-47FE-8621-D4CCC7FDF314}"/>
              </a:ext>
            </a:extLst>
          </p:cNvPr>
          <p:cNvSpPr>
            <a:spLocks noGrp="1"/>
          </p:cNvSpPr>
          <p:nvPr>
            <p:ph type="body" sz="quarter" idx="20"/>
          </p:nvPr>
        </p:nvSpPr>
        <p:spPr>
          <a:xfrm>
            <a:off x="8154194" y="1612990"/>
            <a:ext cx="3658265" cy="3190736"/>
          </a:xfrm>
        </p:spPr>
        <p:txBody>
          <a:bodyPr/>
          <a:lstStyle/>
          <a:p>
            <a:r>
              <a:rPr lang="en-US" dirty="0"/>
              <a:t>Info-Tech has developed a highly effective approach to building an information security strategy, an approach that has been successfully tested and refined for 7+ years with hundreds of organizations.</a:t>
            </a:r>
          </a:p>
          <a:p>
            <a:r>
              <a:rPr lang="en-US" dirty="0"/>
              <a:t>This unique approach includes tools for:</a:t>
            </a:r>
          </a:p>
          <a:p>
            <a:pPr lvl="1">
              <a:spcBef>
                <a:spcPts val="0"/>
              </a:spcBef>
              <a:buFont typeface="Courier New" panose="02070309020205020404" pitchFamily="49" charset="0"/>
              <a:buChar char="o"/>
            </a:pPr>
            <a:r>
              <a:rPr lang="en-US" dirty="0"/>
              <a:t>Ensuring alignment with business objectives.</a:t>
            </a:r>
          </a:p>
          <a:p>
            <a:pPr lvl="1">
              <a:spcBef>
                <a:spcPts val="0"/>
              </a:spcBef>
              <a:buFont typeface="Courier New" panose="02070309020205020404" pitchFamily="49" charset="0"/>
              <a:buChar char="o"/>
            </a:pPr>
            <a:r>
              <a:rPr lang="en-US" dirty="0"/>
              <a:t>Assessing organizational risk and stakeholder expectations.</a:t>
            </a:r>
          </a:p>
          <a:p>
            <a:pPr lvl="1">
              <a:spcBef>
                <a:spcPts val="0"/>
              </a:spcBef>
              <a:buFont typeface="Courier New" panose="02070309020205020404" pitchFamily="49" charset="0"/>
              <a:buChar char="o"/>
            </a:pPr>
            <a:r>
              <a:rPr lang="en-US" dirty="0"/>
              <a:t>Enabling a comprehensive current state assessment.</a:t>
            </a:r>
          </a:p>
          <a:p>
            <a:pPr lvl="1">
              <a:spcBef>
                <a:spcPts val="0"/>
              </a:spcBef>
              <a:buFont typeface="Courier New" panose="02070309020205020404" pitchFamily="49" charset="0"/>
              <a:buChar char="o"/>
            </a:pPr>
            <a:r>
              <a:rPr lang="en-US" dirty="0"/>
              <a:t>Prioritizing initiatives and building out a security roadmap.</a:t>
            </a:r>
          </a:p>
        </p:txBody>
      </p:sp>
      <p:sp>
        <p:nvSpPr>
          <p:cNvPr id="2" name="TextBox 1">
            <a:extLst>
              <a:ext uri="{FF2B5EF4-FFF2-40B4-BE49-F238E27FC236}">
                <a16:creationId xmlns:a16="http://schemas.microsoft.com/office/drawing/2014/main" id="{F114D7D7-4159-4F7B-A553-6948CF065FCC}"/>
              </a:ext>
            </a:extLst>
          </p:cNvPr>
          <p:cNvSpPr txBox="1"/>
          <p:nvPr/>
        </p:nvSpPr>
        <p:spPr>
          <a:xfrm>
            <a:off x="5944394" y="4866524"/>
            <a:ext cx="5857631" cy="1434789"/>
          </a:xfrm>
          <a:prstGeom prst="rect">
            <a:avLst/>
          </a:prstGeom>
        </p:spPr>
        <p:txBody>
          <a:bodyPr wrap="square" lIns="0" tIns="0" rIns="0" bIns="0" numCol="1" spcCol="360000" rtlCol="0">
            <a:noAutofit/>
          </a:bodyPr>
          <a:lstStyle/>
          <a:p>
            <a:pPr marL="179388" indent="-179388" algn="l">
              <a:lnSpc>
                <a:spcPct val="110000"/>
              </a:lnSpc>
              <a:buFont typeface="Arial" panose="020B0604020202020204" pitchFamily="34" charset="0"/>
              <a:buChar char="•"/>
              <a:tabLst/>
            </a:pPr>
            <a:endParaRPr lang="en-CA"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3" name="TextBox 2">
            <a:extLst>
              <a:ext uri="{FF2B5EF4-FFF2-40B4-BE49-F238E27FC236}">
                <a16:creationId xmlns:a16="http://schemas.microsoft.com/office/drawing/2014/main" id="{4D6503B7-26C0-4AF5-937F-E5CBD5505321}"/>
              </a:ext>
            </a:extLst>
          </p:cNvPr>
          <p:cNvSpPr txBox="1"/>
          <p:nvPr/>
        </p:nvSpPr>
        <p:spPr>
          <a:xfrm>
            <a:off x="5868814" y="4955423"/>
            <a:ext cx="5728134" cy="1256989"/>
          </a:xfrm>
          <a:prstGeom prst="rect">
            <a:avLst/>
          </a:prstGeom>
        </p:spPr>
        <p:txBody>
          <a:bodyPr wrap="square" lIns="0" tIns="0" rIns="0" bIns="0" numCol="1" spcCol="360000" rtlCol="0">
            <a:noAutofit/>
          </a:bodyPr>
          <a:lstStyle/>
          <a:p>
            <a:pPr marL="285750" indent="-285750">
              <a:lnSpc>
                <a:spcPts val="1800"/>
              </a:lnSpc>
              <a:spcBef>
                <a:spcPts val="800"/>
              </a:spcBef>
              <a:buFont typeface="Arial" panose="020B0604020202020204" pitchFamily="34" charset="0"/>
              <a:buChar char="•"/>
              <a:tabLst/>
            </a:pPr>
            <a:r>
              <a:rPr lang="en-US" sz="1400" dirty="0">
                <a:solidFill>
                  <a:schemeClr val="bg1"/>
                </a:solidFill>
                <a:latin typeface="Roboto Condensed Light" panose="02000000000000000000" pitchFamily="2" charset="0"/>
                <a:ea typeface="Roboto Condensed Light" panose="02000000000000000000" pitchFamily="2" charset="0"/>
              </a:rPr>
              <a:t>Risk-Aware. They understand that security decisions should be made based on the security risks facing their organization, not just on best practice.</a:t>
            </a:r>
          </a:p>
          <a:p>
            <a:pPr marL="285750" indent="-285750">
              <a:lnSpc>
                <a:spcPts val="1800"/>
              </a:lnSpc>
              <a:spcBef>
                <a:spcPts val="800"/>
              </a:spcBef>
              <a:buFont typeface="Arial" panose="020B0604020202020204" pitchFamily="34" charset="0"/>
              <a:buChar char="•"/>
              <a:tabLst/>
            </a:pPr>
            <a:r>
              <a:rPr lang="en-US" sz="1400" dirty="0">
                <a:solidFill>
                  <a:schemeClr val="bg1"/>
                </a:solidFill>
                <a:latin typeface="Roboto Condensed Light" panose="02000000000000000000" pitchFamily="2" charset="0"/>
                <a:ea typeface="Roboto Condensed Light" panose="02000000000000000000" pitchFamily="2" charset="0"/>
              </a:rPr>
              <a:t>Business-Aligned. They demonstrate an understanding of the goals and strategies of the organization, and how the security program can support the business.</a:t>
            </a:r>
          </a:p>
          <a:p>
            <a:pPr marL="179388" indent="-179388" algn="l">
              <a:lnSpc>
                <a:spcPct val="110000"/>
              </a:lnSpc>
              <a:buFont typeface="Arial" panose="020B0604020202020204" pitchFamily="34" charset="0"/>
              <a:buChar char="•"/>
              <a:tabLst/>
            </a:pPr>
            <a:endParaRPr lang="en-US"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3136088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7D1AD52-AB5C-2240-88DB-C3B03CE6B282}"/>
              </a:ext>
            </a:extLst>
          </p:cNvPr>
          <p:cNvSpPr/>
          <p:nvPr/>
        </p:nvSpPr>
        <p:spPr>
          <a:xfrm>
            <a:off x="0" y="0"/>
            <a:ext cx="12193588" cy="1328738"/>
          </a:xfrm>
          <a:prstGeom prst="rect">
            <a:avLst/>
          </a:prstGeom>
          <a:gradFill flip="none" rotWithShape="1">
            <a:gsLst>
              <a:gs pos="0">
                <a:schemeClr val="accent1">
                  <a:lumMod val="60000"/>
                  <a:lumOff val="40000"/>
                </a:schemeClr>
              </a:gs>
              <a:gs pos="100000">
                <a:srgbClr val="2576B7"/>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E5E92"/>
              </a:solidFill>
            </a:endParaRPr>
          </a:p>
        </p:txBody>
      </p:sp>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534194" y="108897"/>
            <a:ext cx="11659394" cy="1216520"/>
          </a:xfrm>
        </p:spPr>
        <p:txBody>
          <a:bodyPr/>
          <a:lstStyle/>
          <a:p>
            <a:r>
              <a:rPr lang="en-US" dirty="0">
                <a:solidFill>
                  <a:schemeClr val="bg1"/>
                </a:solidFill>
              </a:rPr>
              <a:t>It’s not a matter of if you have a security incident, but when</a:t>
            </a:r>
          </a:p>
        </p:txBody>
      </p:sp>
      <p:graphicFrame>
        <p:nvGraphicFramePr>
          <p:cNvPr id="24" name="Chart 23">
            <a:extLst>
              <a:ext uri="{FF2B5EF4-FFF2-40B4-BE49-F238E27FC236}">
                <a16:creationId xmlns:a16="http://schemas.microsoft.com/office/drawing/2014/main" id="{F326706D-F811-4C2A-8702-F51577389939}"/>
              </a:ext>
            </a:extLst>
          </p:cNvPr>
          <p:cNvGraphicFramePr/>
          <p:nvPr>
            <p:extLst>
              <p:ext uri="{D42A27DB-BD31-4B8C-83A1-F6EECF244321}">
                <p14:modId xmlns:p14="http://schemas.microsoft.com/office/powerpoint/2010/main" val="185079606"/>
              </p:ext>
            </p:extLst>
          </p:nvPr>
        </p:nvGraphicFramePr>
        <p:xfrm>
          <a:off x="6769590" y="1872952"/>
          <a:ext cx="5284951" cy="20958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a:extLst>
              <a:ext uri="{FF2B5EF4-FFF2-40B4-BE49-F238E27FC236}">
                <a16:creationId xmlns:a16="http://schemas.microsoft.com/office/drawing/2014/main" id="{2DD1211B-46C4-4F3D-BEB3-8EEB1ED3CC47}"/>
              </a:ext>
            </a:extLst>
          </p:cNvPr>
          <p:cNvGraphicFramePr/>
          <p:nvPr>
            <p:extLst>
              <p:ext uri="{D42A27DB-BD31-4B8C-83A1-F6EECF244321}">
                <p14:modId xmlns:p14="http://schemas.microsoft.com/office/powerpoint/2010/main" val="800789695"/>
              </p:ext>
            </p:extLst>
          </p:nvPr>
        </p:nvGraphicFramePr>
        <p:xfrm>
          <a:off x="6735601" y="3806832"/>
          <a:ext cx="5284950" cy="2555981"/>
        </p:xfrm>
        <a:graphic>
          <a:graphicData uri="http://schemas.openxmlformats.org/drawingml/2006/chart">
            <c:chart xmlns:c="http://schemas.openxmlformats.org/drawingml/2006/chart" xmlns:r="http://schemas.openxmlformats.org/officeDocument/2006/relationships" r:id="rId4"/>
          </a:graphicData>
        </a:graphic>
      </p:graphicFrame>
      <p:sp>
        <p:nvSpPr>
          <p:cNvPr id="27" name="object 19">
            <a:extLst>
              <a:ext uri="{FF2B5EF4-FFF2-40B4-BE49-F238E27FC236}">
                <a16:creationId xmlns:a16="http://schemas.microsoft.com/office/drawing/2014/main" id="{5354E25C-F364-437C-9E0F-581190010FF6}"/>
              </a:ext>
            </a:extLst>
          </p:cNvPr>
          <p:cNvSpPr/>
          <p:nvPr/>
        </p:nvSpPr>
        <p:spPr>
          <a:xfrm rot="10800000" flipH="1">
            <a:off x="6739334" y="1815082"/>
            <a:ext cx="440817" cy="4547732"/>
          </a:xfrm>
          <a:custGeom>
            <a:avLst/>
            <a:gdLst/>
            <a:ahLst/>
            <a:cxnLst/>
            <a:rect l="l" t="t" r="r" b="b"/>
            <a:pathLst>
              <a:path h="7791450">
                <a:moveTo>
                  <a:pt x="0" y="0"/>
                </a:moveTo>
                <a:lnTo>
                  <a:pt x="0" y="7790956"/>
                </a:lnTo>
              </a:path>
            </a:pathLst>
          </a:custGeom>
          <a:ln w="3175">
            <a:solidFill>
              <a:srgbClr val="C9C9C9"/>
            </a:solidFill>
          </a:ln>
        </p:spPr>
        <p:txBody>
          <a:bodyPr wrap="square" lIns="0" tIns="0" rIns="0" bIns="0" rtlCol="0">
            <a:noAutofit/>
          </a:bodyPr>
          <a:lstStyle/>
          <a:p>
            <a:endParaRPr sz="662" dirty="0">
              <a:latin typeface="Roboto Condensed Light" panose="02000000000000000000" pitchFamily="2" charset="0"/>
            </a:endParaRPr>
          </a:p>
        </p:txBody>
      </p:sp>
      <p:sp>
        <p:nvSpPr>
          <p:cNvPr id="28" name="object 19">
            <a:extLst>
              <a:ext uri="{FF2B5EF4-FFF2-40B4-BE49-F238E27FC236}">
                <a16:creationId xmlns:a16="http://schemas.microsoft.com/office/drawing/2014/main" id="{00715516-1956-4E27-A729-6F988BF9C5FD}"/>
              </a:ext>
            </a:extLst>
          </p:cNvPr>
          <p:cNvSpPr/>
          <p:nvPr/>
        </p:nvSpPr>
        <p:spPr>
          <a:xfrm rot="16200000" flipH="1">
            <a:off x="3269278" y="196642"/>
            <a:ext cx="379861" cy="6170520"/>
          </a:xfrm>
          <a:custGeom>
            <a:avLst/>
            <a:gdLst/>
            <a:ahLst/>
            <a:cxnLst/>
            <a:rect l="l" t="t" r="r" b="b"/>
            <a:pathLst>
              <a:path h="7791450">
                <a:moveTo>
                  <a:pt x="0" y="0"/>
                </a:moveTo>
                <a:lnTo>
                  <a:pt x="0" y="7790956"/>
                </a:lnTo>
              </a:path>
            </a:pathLst>
          </a:custGeom>
          <a:ln w="3175">
            <a:solidFill>
              <a:srgbClr val="C9C9C9"/>
            </a:solidFill>
          </a:ln>
        </p:spPr>
        <p:txBody>
          <a:bodyPr wrap="square" lIns="0" tIns="0" rIns="0" bIns="0" rtlCol="0">
            <a:noAutofit/>
          </a:bodyPr>
          <a:lstStyle/>
          <a:p>
            <a:endParaRPr sz="662" dirty="0">
              <a:latin typeface="Roboto Condensed Light" panose="02000000000000000000" pitchFamily="2" charset="0"/>
            </a:endParaRPr>
          </a:p>
        </p:txBody>
      </p:sp>
      <p:sp>
        <p:nvSpPr>
          <p:cNvPr id="30" name="Text Placeholder 6">
            <a:extLst>
              <a:ext uri="{FF2B5EF4-FFF2-40B4-BE49-F238E27FC236}">
                <a16:creationId xmlns:a16="http://schemas.microsoft.com/office/drawing/2014/main" id="{218E8559-732D-417A-BCF8-68FC6105BCEF}"/>
              </a:ext>
            </a:extLst>
          </p:cNvPr>
          <p:cNvSpPr>
            <a:spLocks noGrp="1"/>
          </p:cNvSpPr>
          <p:nvPr>
            <p:ph type="body" sz="quarter" idx="11"/>
          </p:nvPr>
        </p:nvSpPr>
        <p:spPr>
          <a:xfrm>
            <a:off x="354105" y="1372086"/>
            <a:ext cx="11480341" cy="456696"/>
          </a:xfrm>
        </p:spPr>
        <p:txBody>
          <a:bodyPr/>
          <a:lstStyle/>
          <a:p>
            <a:pPr algn="ctr"/>
            <a:r>
              <a:rPr lang="en-US" dirty="0">
                <a:solidFill>
                  <a:schemeClr val="bg2">
                    <a:lumMod val="50000"/>
                  </a:schemeClr>
                </a:solidFill>
              </a:rPr>
              <a:t>Organizations need to prepare and expect the inevitable security breach.</a:t>
            </a:r>
          </a:p>
        </p:txBody>
      </p:sp>
      <p:sp>
        <p:nvSpPr>
          <p:cNvPr id="33" name="Rectangle 32">
            <a:extLst>
              <a:ext uri="{FF2B5EF4-FFF2-40B4-BE49-F238E27FC236}">
                <a16:creationId xmlns:a16="http://schemas.microsoft.com/office/drawing/2014/main" id="{F374F45E-8561-4C5E-92B4-F33074959B02}"/>
              </a:ext>
            </a:extLst>
          </p:cNvPr>
          <p:cNvSpPr/>
          <p:nvPr/>
        </p:nvSpPr>
        <p:spPr>
          <a:xfrm>
            <a:off x="3992338" y="1845057"/>
            <a:ext cx="2409256" cy="1080518"/>
          </a:xfrm>
          <a:prstGeom prst="rect">
            <a:avLst/>
          </a:prstGeom>
          <a:solidFill>
            <a:schemeClr val="bg1"/>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0" i="0" dirty="0">
              <a:latin typeface="Roboto Condensed Light" panose="02000000000000000000" pitchFamily="2" charset="0"/>
            </a:endParaRPr>
          </a:p>
        </p:txBody>
      </p:sp>
      <p:grpSp>
        <p:nvGrpSpPr>
          <p:cNvPr id="2" name="Group 1">
            <a:extLst>
              <a:ext uri="{FF2B5EF4-FFF2-40B4-BE49-F238E27FC236}">
                <a16:creationId xmlns:a16="http://schemas.microsoft.com/office/drawing/2014/main" id="{1B5D565F-8349-410A-9A65-54509ABA1438}"/>
              </a:ext>
            </a:extLst>
          </p:cNvPr>
          <p:cNvGrpSpPr/>
          <p:nvPr/>
        </p:nvGrpSpPr>
        <p:grpSpPr>
          <a:xfrm>
            <a:off x="457994" y="1815081"/>
            <a:ext cx="2513252" cy="1110494"/>
            <a:chOff x="1212386" y="1785106"/>
            <a:chExt cx="2513252" cy="1110494"/>
          </a:xfrm>
        </p:grpSpPr>
        <p:sp>
          <p:nvSpPr>
            <p:cNvPr id="31" name="Rectangle 30">
              <a:extLst>
                <a:ext uri="{FF2B5EF4-FFF2-40B4-BE49-F238E27FC236}">
                  <a16:creationId xmlns:a16="http://schemas.microsoft.com/office/drawing/2014/main" id="{A60A59C4-7E78-4E1C-A75A-EE2EF98812F2}"/>
                </a:ext>
              </a:extLst>
            </p:cNvPr>
            <p:cNvSpPr/>
            <p:nvPr/>
          </p:nvSpPr>
          <p:spPr>
            <a:xfrm>
              <a:off x="1212386" y="1815083"/>
              <a:ext cx="2513252" cy="1080517"/>
            </a:xfrm>
            <a:prstGeom prst="rect">
              <a:avLst/>
            </a:prstGeom>
            <a:solidFill>
              <a:schemeClr val="bg1"/>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b="0" i="0" dirty="0">
                  <a:latin typeface="Roboto Condensed Light" panose="02000000000000000000" pitchFamily="2" charset="0"/>
                </a:rPr>
                <a:t>5</a:t>
              </a:r>
            </a:p>
          </p:txBody>
        </p:sp>
        <p:sp>
          <p:nvSpPr>
            <p:cNvPr id="34" name="Text Placeholder 7">
              <a:extLst>
                <a:ext uri="{FF2B5EF4-FFF2-40B4-BE49-F238E27FC236}">
                  <a16:creationId xmlns:a16="http://schemas.microsoft.com/office/drawing/2014/main" id="{C0172A59-0AF1-48F6-A2C7-0F82387AC72B}"/>
                </a:ext>
              </a:extLst>
            </p:cNvPr>
            <p:cNvSpPr txBox="1">
              <a:spLocks/>
            </p:cNvSpPr>
            <p:nvPr/>
          </p:nvSpPr>
          <p:spPr>
            <a:xfrm>
              <a:off x="1219994" y="1785106"/>
              <a:ext cx="2505644" cy="1080515"/>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tabLst>
                  <a:tab pos="1012825" algn="l"/>
                </a:tabLst>
              </a:pPr>
              <a:endParaRPr lang="en-US" dirty="0">
                <a:solidFill>
                  <a:schemeClr val="accent6"/>
                </a:solidFill>
                <a:ea typeface="Roboto Condensed Light" panose="02000000000000000000" pitchFamily="2" charset="0"/>
              </a:endParaRPr>
            </a:p>
            <a:p>
              <a:pPr algn="ctr">
                <a:tabLst>
                  <a:tab pos="1012825" algn="l"/>
                </a:tabLst>
              </a:pPr>
              <a:r>
                <a:rPr lang="en-US" sz="1500" b="1" dirty="0">
                  <a:solidFill>
                    <a:schemeClr val="accent6"/>
                  </a:solidFill>
                  <a:ea typeface="Roboto Condensed Light" panose="02000000000000000000" pitchFamily="2" charset="0"/>
                </a:rPr>
                <a:t>Fifty-eight percent </a:t>
              </a:r>
              <a:r>
                <a:rPr lang="en-US" sz="1500" dirty="0">
                  <a:ea typeface="Roboto Condensed Light" panose="02000000000000000000" pitchFamily="2" charset="0"/>
                </a:rPr>
                <a:t>of companies surveyed that experienced a breach were small businesses.</a:t>
              </a:r>
              <a:endParaRPr lang="en-CA" sz="1500" dirty="0">
                <a:ea typeface="Roboto Condensed Light" panose="02000000000000000000" pitchFamily="2" charset="0"/>
              </a:endParaRPr>
            </a:p>
          </p:txBody>
        </p:sp>
      </p:grpSp>
      <p:sp>
        <p:nvSpPr>
          <p:cNvPr id="35" name="Text Placeholder 7">
            <a:extLst>
              <a:ext uri="{FF2B5EF4-FFF2-40B4-BE49-F238E27FC236}">
                <a16:creationId xmlns:a16="http://schemas.microsoft.com/office/drawing/2014/main" id="{D3351C6C-47BD-4EEF-9B8E-20CCBF2A4DA2}"/>
              </a:ext>
            </a:extLst>
          </p:cNvPr>
          <p:cNvSpPr txBox="1">
            <a:spLocks/>
          </p:cNvSpPr>
          <p:nvPr/>
        </p:nvSpPr>
        <p:spPr>
          <a:xfrm>
            <a:off x="4072934" y="1815082"/>
            <a:ext cx="2197900" cy="1319722"/>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tabLst>
                <a:tab pos="1012825" algn="l"/>
              </a:tabLst>
            </a:pPr>
            <a:endParaRPr lang="en-US" dirty="0">
              <a:solidFill>
                <a:schemeClr val="accent6"/>
              </a:solidFill>
              <a:ea typeface="Roboto Condensed Light" panose="02000000000000000000" pitchFamily="2" charset="0"/>
            </a:endParaRPr>
          </a:p>
          <a:p>
            <a:pPr algn="ctr">
              <a:tabLst>
                <a:tab pos="1012825" algn="l"/>
              </a:tabLst>
            </a:pPr>
            <a:r>
              <a:rPr lang="en-US" sz="1500" b="1" dirty="0">
                <a:solidFill>
                  <a:schemeClr val="accent6"/>
                </a:solidFill>
                <a:ea typeface="Roboto Condensed Light" panose="02000000000000000000" pitchFamily="2" charset="0"/>
              </a:rPr>
              <a:t>Eighty-nine percent</a:t>
            </a:r>
            <a:r>
              <a:rPr lang="en-US" sz="1500" dirty="0">
                <a:solidFill>
                  <a:schemeClr val="accent6"/>
                </a:solidFill>
                <a:ea typeface="Roboto Condensed Light" panose="02000000000000000000" pitchFamily="2" charset="0"/>
              </a:rPr>
              <a:t> </a:t>
            </a:r>
            <a:r>
              <a:rPr lang="en-US" sz="1500" dirty="0">
                <a:ea typeface="Roboto Condensed Light" panose="02000000000000000000" pitchFamily="2" charset="0"/>
              </a:rPr>
              <a:t>of breaches have a financial or espionage motive.</a:t>
            </a:r>
            <a:endParaRPr lang="en-CA" sz="1500" dirty="0">
              <a:ea typeface="Roboto Condensed Light" panose="02000000000000000000" pitchFamily="2" charset="0"/>
            </a:endParaRPr>
          </a:p>
        </p:txBody>
      </p:sp>
      <p:sp>
        <p:nvSpPr>
          <p:cNvPr id="41" name="TextBox 40">
            <a:extLst>
              <a:ext uri="{FF2B5EF4-FFF2-40B4-BE49-F238E27FC236}">
                <a16:creationId xmlns:a16="http://schemas.microsoft.com/office/drawing/2014/main" id="{B77340B0-AA06-4AA0-B03F-DB7D7D73736C}"/>
              </a:ext>
            </a:extLst>
          </p:cNvPr>
          <p:cNvSpPr txBox="1"/>
          <p:nvPr/>
        </p:nvSpPr>
        <p:spPr>
          <a:xfrm>
            <a:off x="6544469" y="6367398"/>
            <a:ext cx="4422119" cy="253916"/>
          </a:xfrm>
          <a:prstGeom prst="rect">
            <a:avLst/>
          </a:prstGeom>
        </p:spPr>
        <p:txBody>
          <a:bodyPr wrap="square" rtlCol="0">
            <a:spAutoFit/>
          </a:bodyPr>
          <a:lstStyle/>
          <a:p>
            <a:r>
              <a:rPr lang="en-CA" sz="1050" b="1" dirty="0">
                <a:latin typeface="Roboto Condensed Light" panose="02000000000000000000" pitchFamily="2" charset="0"/>
                <a:ea typeface="Roboto Condensed Light" panose="02000000000000000000" pitchFamily="2" charset="0"/>
              </a:rPr>
              <a:t>Source: </a:t>
            </a:r>
            <a:r>
              <a:rPr lang="en-CA" sz="1050" dirty="0">
                <a:latin typeface="Roboto Condensed Light" panose="02000000000000000000" pitchFamily="2" charset="0"/>
                <a:ea typeface="Roboto Condensed Light" panose="02000000000000000000" pitchFamily="2" charset="0"/>
              </a:rPr>
              <a:t>Ponemon Institute, “2019 Global Cost of Data Breach Study”</a:t>
            </a:r>
            <a:endParaRPr lang="en-CA" sz="1050" b="1" dirty="0">
              <a:latin typeface="Roboto Condensed Light" panose="02000000000000000000" pitchFamily="2" charset="0"/>
              <a:ea typeface="Roboto Condensed Light" panose="02000000000000000000" pitchFamily="2" charset="0"/>
            </a:endParaRPr>
          </a:p>
        </p:txBody>
      </p:sp>
      <p:sp>
        <p:nvSpPr>
          <p:cNvPr id="47" name="object 19">
            <a:extLst>
              <a:ext uri="{FF2B5EF4-FFF2-40B4-BE49-F238E27FC236}">
                <a16:creationId xmlns:a16="http://schemas.microsoft.com/office/drawing/2014/main" id="{83036297-7A61-48CD-BA1C-7A53AC2535F2}"/>
              </a:ext>
            </a:extLst>
          </p:cNvPr>
          <p:cNvSpPr/>
          <p:nvPr/>
        </p:nvSpPr>
        <p:spPr>
          <a:xfrm rot="16200000" flipH="1">
            <a:off x="9164287" y="1569151"/>
            <a:ext cx="379861" cy="4799265"/>
          </a:xfrm>
          <a:custGeom>
            <a:avLst/>
            <a:gdLst/>
            <a:ahLst/>
            <a:cxnLst/>
            <a:rect l="l" t="t" r="r" b="b"/>
            <a:pathLst>
              <a:path h="7791450">
                <a:moveTo>
                  <a:pt x="0" y="0"/>
                </a:moveTo>
                <a:lnTo>
                  <a:pt x="0" y="7790956"/>
                </a:lnTo>
              </a:path>
            </a:pathLst>
          </a:custGeom>
          <a:ln w="3175">
            <a:solidFill>
              <a:srgbClr val="C9C9C9"/>
            </a:solidFill>
          </a:ln>
        </p:spPr>
        <p:txBody>
          <a:bodyPr wrap="square" lIns="0" tIns="0" rIns="0" bIns="0" rtlCol="0">
            <a:noAutofit/>
          </a:bodyPr>
          <a:lstStyle/>
          <a:p>
            <a:endParaRPr sz="662" dirty="0">
              <a:latin typeface="Roboto Condensed Light" panose="02000000000000000000" pitchFamily="2" charset="0"/>
            </a:endParaRPr>
          </a:p>
        </p:txBody>
      </p:sp>
      <p:graphicFrame>
        <p:nvGraphicFramePr>
          <p:cNvPr id="4" name="Chart 3">
            <a:extLst>
              <a:ext uri="{FF2B5EF4-FFF2-40B4-BE49-F238E27FC236}">
                <a16:creationId xmlns:a16="http://schemas.microsoft.com/office/drawing/2014/main" id="{1F9C7FAC-3F6E-4D9C-B32B-9CC5152406C5}"/>
              </a:ext>
            </a:extLst>
          </p:cNvPr>
          <p:cNvGraphicFramePr/>
          <p:nvPr>
            <p:extLst>
              <p:ext uri="{D42A27DB-BD31-4B8C-83A1-F6EECF244321}">
                <p14:modId xmlns:p14="http://schemas.microsoft.com/office/powerpoint/2010/main" val="877645473"/>
              </p:ext>
            </p:extLst>
          </p:nvPr>
        </p:nvGraphicFramePr>
        <p:xfrm>
          <a:off x="-15128" y="3091971"/>
          <a:ext cx="6750729" cy="37746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62654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7D1AD52-AB5C-2240-88DB-C3B03CE6B282}"/>
              </a:ext>
            </a:extLst>
          </p:cNvPr>
          <p:cNvSpPr/>
          <p:nvPr/>
        </p:nvSpPr>
        <p:spPr>
          <a:xfrm>
            <a:off x="0" y="0"/>
            <a:ext cx="12193588" cy="1328738"/>
          </a:xfrm>
          <a:prstGeom prst="rect">
            <a:avLst/>
          </a:prstGeom>
          <a:gradFill flip="none" rotWithShape="1">
            <a:gsLst>
              <a:gs pos="0">
                <a:schemeClr val="accent1">
                  <a:lumMod val="60000"/>
                  <a:lumOff val="40000"/>
                </a:schemeClr>
              </a:gs>
              <a:gs pos="100000">
                <a:srgbClr val="2576B7"/>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E5E92"/>
              </a:solidFill>
            </a:endParaRPr>
          </a:p>
        </p:txBody>
      </p:sp>
      <p:sp>
        <p:nvSpPr>
          <p:cNvPr id="7" name="Text Placeholder 6">
            <a:extLst>
              <a:ext uri="{FF2B5EF4-FFF2-40B4-BE49-F238E27FC236}">
                <a16:creationId xmlns:a16="http://schemas.microsoft.com/office/drawing/2014/main" id="{E26898AF-7A03-F140-B7B4-6BF59FD40A8E}"/>
              </a:ext>
            </a:extLst>
          </p:cNvPr>
          <p:cNvSpPr>
            <a:spLocks noGrp="1"/>
          </p:cNvSpPr>
          <p:nvPr>
            <p:ph type="body" sz="quarter" idx="11"/>
          </p:nvPr>
        </p:nvSpPr>
        <p:spPr>
          <a:xfrm>
            <a:off x="354106" y="1400484"/>
            <a:ext cx="11480340" cy="456696"/>
          </a:xfrm>
        </p:spPr>
        <p:txBody>
          <a:bodyPr/>
          <a:lstStyle/>
          <a:p>
            <a:pPr algn="ctr"/>
            <a:r>
              <a:rPr lang="en-US" dirty="0">
                <a:solidFill>
                  <a:schemeClr val="bg2">
                    <a:lumMod val="50000"/>
                  </a:schemeClr>
                </a:solidFill>
              </a:rPr>
              <a:t>Organizations need to expect the inevitable security breach.</a:t>
            </a:r>
          </a:p>
        </p:txBody>
      </p:sp>
      <p:grpSp>
        <p:nvGrpSpPr>
          <p:cNvPr id="36" name="Group 35">
            <a:extLst>
              <a:ext uri="{FF2B5EF4-FFF2-40B4-BE49-F238E27FC236}">
                <a16:creationId xmlns:a16="http://schemas.microsoft.com/office/drawing/2014/main" id="{74ED21F5-8C05-674B-AE45-80714260EBD9}"/>
              </a:ext>
            </a:extLst>
          </p:cNvPr>
          <p:cNvGrpSpPr/>
          <p:nvPr/>
        </p:nvGrpSpPr>
        <p:grpSpPr>
          <a:xfrm>
            <a:off x="354106" y="5258172"/>
            <a:ext cx="11480340" cy="1090558"/>
            <a:chOff x="659377" y="4407605"/>
            <a:chExt cx="3887439" cy="1673207"/>
          </a:xfrm>
        </p:grpSpPr>
        <p:sp>
          <p:nvSpPr>
            <p:cNvPr id="37" name="Rectangle 36">
              <a:extLst>
                <a:ext uri="{FF2B5EF4-FFF2-40B4-BE49-F238E27FC236}">
                  <a16:creationId xmlns:a16="http://schemas.microsoft.com/office/drawing/2014/main" id="{152AC27D-DE6A-8D4E-A844-94F20CCDD805}"/>
                </a:ext>
              </a:extLst>
            </p:cNvPr>
            <p:cNvSpPr/>
            <p:nvPr/>
          </p:nvSpPr>
          <p:spPr>
            <a:xfrm>
              <a:off x="659378" y="4407605"/>
              <a:ext cx="3887438" cy="1664208"/>
            </a:xfrm>
            <a:prstGeom prst="rect">
              <a:avLst/>
            </a:prstGeom>
            <a:gradFill flip="none" rotWithShape="1">
              <a:gsLst>
                <a:gs pos="0">
                  <a:srgbClr val="2576B7"/>
                </a:gs>
                <a:gs pos="100000">
                  <a:schemeClr val="accent1">
                    <a:lumMod val="60000"/>
                    <a:lumOff val="40000"/>
                  </a:schemeClr>
                </a:gs>
              </a:gsLst>
              <a:lin ang="16200000" scaled="1"/>
              <a:tileRect/>
            </a:gradFill>
            <a:ln w="187325"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ctr">
              <a:noAutofit/>
            </a:bodyPr>
            <a:lstStyle/>
            <a:p>
              <a:pPr>
                <a:spcBef>
                  <a:spcPts val="800"/>
                </a:spcBef>
              </a:pPr>
              <a:r>
                <a:rPr lang="en-US" sz="1600" dirty="0">
                  <a:solidFill>
                    <a:schemeClr val="bg1"/>
                  </a:solidFill>
                  <a:latin typeface="Montserrat Medium" pitchFamily="2" charset="77"/>
                </a:rPr>
                <a:t>Effective IT leaders approach their security strategy from an understanding that attacks on their organization will occur. Building a strategy around this assumption allows your security team to understand the gaps in your current approach and become proactive instead of being reactive.</a:t>
              </a:r>
            </a:p>
          </p:txBody>
        </p:sp>
        <p:sp>
          <p:nvSpPr>
            <p:cNvPr id="38" name="Rectangle 37">
              <a:extLst>
                <a:ext uri="{FF2B5EF4-FFF2-40B4-BE49-F238E27FC236}">
                  <a16:creationId xmlns:a16="http://schemas.microsoft.com/office/drawing/2014/main" id="{B2D7E87A-C1E6-D640-BE53-932DB831CBF4}"/>
                </a:ext>
              </a:extLst>
            </p:cNvPr>
            <p:cNvSpPr/>
            <p:nvPr/>
          </p:nvSpPr>
          <p:spPr>
            <a:xfrm>
              <a:off x="659377" y="4416604"/>
              <a:ext cx="3887438" cy="1664208"/>
            </a:xfrm>
            <a:prstGeom prst="rect">
              <a:avLst/>
            </a:prstGeom>
            <a:noFill/>
            <a:ln w="3175" cmpd="thinThick">
              <a:gradFill>
                <a:gsLst>
                  <a:gs pos="0">
                    <a:srgbClr val="2576B7"/>
                  </a:gs>
                  <a:gs pos="47000">
                    <a:srgbClr val="2576B7">
                      <a:alpha val="0"/>
                    </a:srgbClr>
                  </a:gs>
                  <a:gs pos="100000">
                    <a:srgbClr val="2576B7"/>
                  </a:gs>
                </a:gsLst>
                <a:lin ang="3600000" scaled="0"/>
              </a:grad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noAutofit/>
            </a:bodyPr>
            <a:lstStyle/>
            <a:p>
              <a:pPr>
                <a:spcBef>
                  <a:spcPts val="800"/>
                </a:spcBef>
              </a:pPr>
              <a:endParaRPr lang="en-US" sz="1400" dirty="0">
                <a:solidFill>
                  <a:srgbClr val="2576B7"/>
                </a:solidFill>
                <a:latin typeface="Roboto Condensed Light" panose="02000000000000000000" pitchFamily="2" charset="0"/>
                <a:ea typeface="Roboto Condensed Light" panose="02000000000000000000" pitchFamily="2" charset="0"/>
              </a:endParaRPr>
            </a:p>
          </p:txBody>
        </p:sp>
      </p:grpSp>
      <p:sp>
        <p:nvSpPr>
          <p:cNvPr id="4" name="Text Placeholder 3">
            <a:extLst>
              <a:ext uri="{FF2B5EF4-FFF2-40B4-BE49-F238E27FC236}">
                <a16:creationId xmlns:a16="http://schemas.microsoft.com/office/drawing/2014/main" id="{1FAEF0D3-C6D4-46E8-92F4-899871C8B366}"/>
              </a:ext>
            </a:extLst>
          </p:cNvPr>
          <p:cNvSpPr>
            <a:spLocks noGrp="1"/>
          </p:cNvSpPr>
          <p:nvPr>
            <p:ph type="body" sz="quarter" idx="13"/>
          </p:nvPr>
        </p:nvSpPr>
        <p:spPr>
          <a:xfrm>
            <a:off x="981135" y="2744678"/>
            <a:ext cx="4710865" cy="684321"/>
          </a:xfrm>
        </p:spPr>
        <p:txBody>
          <a:bodyPr/>
          <a:lstStyle/>
          <a:p>
            <a:pPr algn="ctr"/>
            <a:r>
              <a:rPr lang="en-US" dirty="0">
                <a:solidFill>
                  <a:schemeClr val="tx1">
                    <a:lumMod val="50000"/>
                  </a:schemeClr>
                </a:solidFill>
                <a:latin typeface="Exo DemiBold" panose="02000703000000000000" pitchFamily="2" charset="0"/>
              </a:rPr>
              <a:t>of businesses have experienced an external threat in the last year.</a:t>
            </a:r>
            <a:endParaRPr lang="en-CA" dirty="0">
              <a:solidFill>
                <a:schemeClr val="tx1">
                  <a:lumMod val="50000"/>
                </a:schemeClr>
              </a:solidFill>
              <a:latin typeface="Exo DemiBold" panose="02000703000000000000" pitchFamily="2" charset="0"/>
            </a:endParaRPr>
          </a:p>
        </p:txBody>
      </p:sp>
      <p:sp>
        <p:nvSpPr>
          <p:cNvPr id="32" name="Text Placeholder 3">
            <a:extLst>
              <a:ext uri="{FF2B5EF4-FFF2-40B4-BE49-F238E27FC236}">
                <a16:creationId xmlns:a16="http://schemas.microsoft.com/office/drawing/2014/main" id="{C48A0954-5D2D-4891-A38E-FA887B7F2B09}"/>
              </a:ext>
            </a:extLst>
          </p:cNvPr>
          <p:cNvSpPr txBox="1">
            <a:spLocks/>
          </p:cNvSpPr>
          <p:nvPr/>
        </p:nvSpPr>
        <p:spPr>
          <a:xfrm>
            <a:off x="6366065" y="2738985"/>
            <a:ext cx="4734660" cy="684321"/>
          </a:xfrm>
          <a:prstGeom prst="rect">
            <a:avLst/>
          </a:prstGeom>
        </p:spPr>
        <p:txBody>
          <a:bodyPr lIns="0" tIns="0" rIns="0" bIns="0">
            <a:noAutofit/>
          </a:bodyPr>
          <a:lstStyle>
            <a:lvl1pPr marL="0" indent="0" algn="l" defTabSz="914400" rtl="0" eaLnBrk="1" latinLnBrk="0" hangingPunct="1">
              <a:lnSpc>
                <a:spcPct val="110000"/>
              </a:lnSpc>
              <a:spcBef>
                <a:spcPts val="1000"/>
              </a:spcBef>
              <a:buFont typeface="Arial" panose="020B0604020202020204" pitchFamily="34" charset="0"/>
              <a:buNone/>
              <a:defRPr sz="1600" b="0" i="0" kern="1200">
                <a:solidFill>
                  <a:srgbClr val="2576B7"/>
                </a:solidFill>
                <a:latin typeface="Exo" panose="02000503000000000000" pitchFamily="2" charset="77"/>
                <a:ea typeface="+mn-ea"/>
                <a:cs typeface="Arial" panose="020B0604020202020204" pitchFamily="34" charset="0"/>
              </a:defRPr>
            </a:lvl1pPr>
            <a:lvl2pPr marL="457200" indent="0" algn="l" defTabSz="914400" rtl="0" eaLnBrk="1" latinLnBrk="0" hangingPunct="1">
              <a:lnSpc>
                <a:spcPts val="1400"/>
              </a:lnSpc>
              <a:spcBef>
                <a:spcPts val="500"/>
              </a:spcBef>
              <a:buFont typeface="Arial" panose="020B0604020202020204" pitchFamily="34" charset="0"/>
              <a:buNone/>
              <a:defRPr sz="1400" kern="1200">
                <a:solidFill>
                  <a:srgbClr val="2576B7"/>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400"/>
              </a:lnSpc>
              <a:spcBef>
                <a:spcPts val="500"/>
              </a:spcBef>
              <a:buFont typeface="Arial" panose="020B0604020202020204" pitchFamily="34" charset="0"/>
              <a:buNone/>
              <a:defRPr sz="1400" kern="1200">
                <a:solidFill>
                  <a:srgbClr val="2576B7"/>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400"/>
              </a:lnSpc>
              <a:spcBef>
                <a:spcPts val="500"/>
              </a:spcBef>
              <a:buFont typeface="Arial" panose="020B0604020202020204" pitchFamily="34" charset="0"/>
              <a:buNone/>
              <a:defRPr sz="1400" kern="1200">
                <a:solidFill>
                  <a:srgbClr val="2576B7"/>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400"/>
              </a:lnSpc>
              <a:spcBef>
                <a:spcPts val="500"/>
              </a:spcBef>
              <a:buFont typeface="Arial" panose="020B0604020202020204" pitchFamily="34" charset="0"/>
              <a:buNone/>
              <a:defRPr sz="1400" kern="1200">
                <a:solidFill>
                  <a:srgbClr val="2576B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chemeClr val="tx1">
                    <a:lumMod val="50000"/>
                  </a:schemeClr>
                </a:solidFill>
                <a:latin typeface="Exo DemiBold" panose="02000703000000000000" pitchFamily="2" charset="0"/>
              </a:rPr>
              <a:t>of IT professionals consider security to be their number one priority.</a:t>
            </a:r>
            <a:endParaRPr lang="en-CA" dirty="0">
              <a:solidFill>
                <a:schemeClr val="tx1">
                  <a:lumMod val="50000"/>
                </a:schemeClr>
              </a:solidFill>
              <a:latin typeface="Exo DemiBold" panose="02000703000000000000" pitchFamily="2" charset="0"/>
            </a:endParaRPr>
          </a:p>
        </p:txBody>
      </p:sp>
      <p:sp>
        <p:nvSpPr>
          <p:cNvPr id="42" name="Text Placeholder 3">
            <a:extLst>
              <a:ext uri="{FF2B5EF4-FFF2-40B4-BE49-F238E27FC236}">
                <a16:creationId xmlns:a16="http://schemas.microsoft.com/office/drawing/2014/main" id="{922F0FA2-A48B-4EE8-A3D9-2A8F926E3377}"/>
              </a:ext>
            </a:extLst>
          </p:cNvPr>
          <p:cNvSpPr txBox="1">
            <a:spLocks/>
          </p:cNvSpPr>
          <p:nvPr/>
        </p:nvSpPr>
        <p:spPr>
          <a:xfrm>
            <a:off x="981135" y="1763986"/>
            <a:ext cx="4734659" cy="974828"/>
          </a:xfrm>
          <a:prstGeom prst="rect">
            <a:avLst/>
          </a:prstGeom>
        </p:spPr>
        <p:txBody>
          <a:bodyPr lIns="0" tIns="0" rIns="0" bIns="0">
            <a:noAutofit/>
          </a:bodyPr>
          <a:lstStyle>
            <a:lvl1pPr marL="0" indent="0" algn="l" defTabSz="914400" rtl="0" eaLnBrk="1" latinLnBrk="0" hangingPunct="1">
              <a:lnSpc>
                <a:spcPct val="110000"/>
              </a:lnSpc>
              <a:spcBef>
                <a:spcPts val="1000"/>
              </a:spcBef>
              <a:buFont typeface="Arial" panose="020B0604020202020204" pitchFamily="34" charset="0"/>
              <a:buNone/>
              <a:defRPr sz="1600" b="0" i="0" kern="1200">
                <a:solidFill>
                  <a:srgbClr val="2576B7"/>
                </a:solidFill>
                <a:latin typeface="Exo" panose="02000503000000000000" pitchFamily="2" charset="77"/>
                <a:ea typeface="+mn-ea"/>
                <a:cs typeface="Arial" panose="020B0604020202020204" pitchFamily="34" charset="0"/>
              </a:defRPr>
            </a:lvl1pPr>
            <a:lvl2pPr marL="457200" indent="0" algn="l" defTabSz="914400" rtl="0" eaLnBrk="1" latinLnBrk="0" hangingPunct="1">
              <a:lnSpc>
                <a:spcPts val="1400"/>
              </a:lnSpc>
              <a:spcBef>
                <a:spcPts val="500"/>
              </a:spcBef>
              <a:buFont typeface="Arial" panose="020B0604020202020204" pitchFamily="34" charset="0"/>
              <a:buNone/>
              <a:defRPr sz="1400" kern="1200">
                <a:solidFill>
                  <a:srgbClr val="2576B7"/>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400"/>
              </a:lnSpc>
              <a:spcBef>
                <a:spcPts val="500"/>
              </a:spcBef>
              <a:buFont typeface="Arial" panose="020B0604020202020204" pitchFamily="34" charset="0"/>
              <a:buNone/>
              <a:defRPr sz="1400" kern="1200">
                <a:solidFill>
                  <a:srgbClr val="2576B7"/>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400"/>
              </a:lnSpc>
              <a:spcBef>
                <a:spcPts val="500"/>
              </a:spcBef>
              <a:buFont typeface="Arial" panose="020B0604020202020204" pitchFamily="34" charset="0"/>
              <a:buNone/>
              <a:defRPr sz="1400" kern="1200">
                <a:solidFill>
                  <a:srgbClr val="2576B7"/>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400"/>
              </a:lnSpc>
              <a:spcBef>
                <a:spcPts val="500"/>
              </a:spcBef>
              <a:buFont typeface="Arial" panose="020B0604020202020204" pitchFamily="34" charset="0"/>
              <a:buNone/>
              <a:defRPr sz="1400" kern="1200">
                <a:solidFill>
                  <a:srgbClr val="2576B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6000" dirty="0"/>
              <a:t>90%</a:t>
            </a:r>
            <a:endParaRPr lang="en-CA" sz="6000" dirty="0"/>
          </a:p>
        </p:txBody>
      </p:sp>
      <p:sp>
        <p:nvSpPr>
          <p:cNvPr id="43" name="Text Placeholder 3">
            <a:extLst>
              <a:ext uri="{FF2B5EF4-FFF2-40B4-BE49-F238E27FC236}">
                <a16:creationId xmlns:a16="http://schemas.microsoft.com/office/drawing/2014/main" id="{DC47E5CE-4DA3-493C-9B32-438957D0B941}"/>
              </a:ext>
            </a:extLst>
          </p:cNvPr>
          <p:cNvSpPr txBox="1">
            <a:spLocks/>
          </p:cNvSpPr>
          <p:nvPr/>
        </p:nvSpPr>
        <p:spPr>
          <a:xfrm>
            <a:off x="6501589" y="1763985"/>
            <a:ext cx="4734658" cy="980693"/>
          </a:xfrm>
          <a:prstGeom prst="rect">
            <a:avLst/>
          </a:prstGeom>
        </p:spPr>
        <p:txBody>
          <a:bodyPr lIns="0" tIns="0" rIns="0" bIns="0">
            <a:noAutofit/>
          </a:bodyPr>
          <a:lstStyle>
            <a:lvl1pPr marL="0" indent="0" algn="l" defTabSz="914400" rtl="0" eaLnBrk="1" latinLnBrk="0" hangingPunct="1">
              <a:lnSpc>
                <a:spcPct val="110000"/>
              </a:lnSpc>
              <a:spcBef>
                <a:spcPts val="1000"/>
              </a:spcBef>
              <a:buFont typeface="Arial" panose="020B0604020202020204" pitchFamily="34" charset="0"/>
              <a:buNone/>
              <a:defRPr sz="1600" b="0" i="0" kern="1200">
                <a:solidFill>
                  <a:srgbClr val="2576B7"/>
                </a:solidFill>
                <a:latin typeface="Exo" panose="02000503000000000000" pitchFamily="2" charset="77"/>
                <a:ea typeface="+mn-ea"/>
                <a:cs typeface="Arial" panose="020B0604020202020204" pitchFamily="34" charset="0"/>
              </a:defRPr>
            </a:lvl1pPr>
            <a:lvl2pPr marL="457200" indent="0" algn="l" defTabSz="914400" rtl="0" eaLnBrk="1" latinLnBrk="0" hangingPunct="1">
              <a:lnSpc>
                <a:spcPts val="1400"/>
              </a:lnSpc>
              <a:spcBef>
                <a:spcPts val="500"/>
              </a:spcBef>
              <a:buFont typeface="Arial" panose="020B0604020202020204" pitchFamily="34" charset="0"/>
              <a:buNone/>
              <a:defRPr sz="1400" kern="1200">
                <a:solidFill>
                  <a:srgbClr val="2576B7"/>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400"/>
              </a:lnSpc>
              <a:spcBef>
                <a:spcPts val="500"/>
              </a:spcBef>
              <a:buFont typeface="Arial" panose="020B0604020202020204" pitchFamily="34" charset="0"/>
              <a:buNone/>
              <a:defRPr sz="1400" kern="1200">
                <a:solidFill>
                  <a:srgbClr val="2576B7"/>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400"/>
              </a:lnSpc>
              <a:spcBef>
                <a:spcPts val="500"/>
              </a:spcBef>
              <a:buFont typeface="Arial" panose="020B0604020202020204" pitchFamily="34" charset="0"/>
              <a:buNone/>
              <a:defRPr sz="1400" kern="1200">
                <a:solidFill>
                  <a:srgbClr val="2576B7"/>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400"/>
              </a:lnSpc>
              <a:spcBef>
                <a:spcPts val="500"/>
              </a:spcBef>
              <a:buFont typeface="Arial" panose="020B0604020202020204" pitchFamily="34" charset="0"/>
              <a:buNone/>
              <a:defRPr sz="1400" kern="1200">
                <a:solidFill>
                  <a:srgbClr val="2576B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6000" dirty="0"/>
              <a:t>50%</a:t>
            </a:r>
            <a:endParaRPr lang="en-CA" sz="6000" dirty="0"/>
          </a:p>
        </p:txBody>
      </p:sp>
      <p:sp>
        <p:nvSpPr>
          <p:cNvPr id="44" name="Text Placeholder 3">
            <a:extLst>
              <a:ext uri="{FF2B5EF4-FFF2-40B4-BE49-F238E27FC236}">
                <a16:creationId xmlns:a16="http://schemas.microsoft.com/office/drawing/2014/main" id="{B1044AA7-EE07-4D06-9620-77D2F6FAE471}"/>
              </a:ext>
            </a:extLst>
          </p:cNvPr>
          <p:cNvSpPr txBox="1">
            <a:spLocks/>
          </p:cNvSpPr>
          <p:nvPr/>
        </p:nvSpPr>
        <p:spPr>
          <a:xfrm>
            <a:off x="981135" y="3624999"/>
            <a:ext cx="4734659" cy="972892"/>
          </a:xfrm>
          <a:prstGeom prst="rect">
            <a:avLst/>
          </a:prstGeom>
        </p:spPr>
        <p:txBody>
          <a:bodyPr lIns="0" tIns="0" rIns="0" bIns="0">
            <a:noAutofit/>
          </a:bodyPr>
          <a:lstStyle>
            <a:lvl1pPr marL="0" indent="0" algn="l" defTabSz="914400" rtl="0" eaLnBrk="1" latinLnBrk="0" hangingPunct="1">
              <a:lnSpc>
                <a:spcPct val="110000"/>
              </a:lnSpc>
              <a:spcBef>
                <a:spcPts val="1000"/>
              </a:spcBef>
              <a:buFont typeface="Arial" panose="020B0604020202020204" pitchFamily="34" charset="0"/>
              <a:buNone/>
              <a:defRPr sz="1600" b="0" i="0" kern="1200">
                <a:solidFill>
                  <a:srgbClr val="2576B7"/>
                </a:solidFill>
                <a:latin typeface="Exo" panose="02000503000000000000" pitchFamily="2" charset="77"/>
                <a:ea typeface="+mn-ea"/>
                <a:cs typeface="Arial" panose="020B0604020202020204" pitchFamily="34" charset="0"/>
              </a:defRPr>
            </a:lvl1pPr>
            <a:lvl2pPr marL="457200" indent="0" algn="l" defTabSz="914400" rtl="0" eaLnBrk="1" latinLnBrk="0" hangingPunct="1">
              <a:lnSpc>
                <a:spcPts val="1400"/>
              </a:lnSpc>
              <a:spcBef>
                <a:spcPts val="500"/>
              </a:spcBef>
              <a:buFont typeface="Arial" panose="020B0604020202020204" pitchFamily="34" charset="0"/>
              <a:buNone/>
              <a:defRPr sz="1400" kern="1200">
                <a:solidFill>
                  <a:srgbClr val="2576B7"/>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400"/>
              </a:lnSpc>
              <a:spcBef>
                <a:spcPts val="500"/>
              </a:spcBef>
              <a:buFont typeface="Arial" panose="020B0604020202020204" pitchFamily="34" charset="0"/>
              <a:buNone/>
              <a:defRPr sz="1400" kern="1200">
                <a:solidFill>
                  <a:srgbClr val="2576B7"/>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400"/>
              </a:lnSpc>
              <a:spcBef>
                <a:spcPts val="500"/>
              </a:spcBef>
              <a:buFont typeface="Arial" panose="020B0604020202020204" pitchFamily="34" charset="0"/>
              <a:buNone/>
              <a:defRPr sz="1400" kern="1200">
                <a:solidFill>
                  <a:srgbClr val="2576B7"/>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400"/>
              </a:lnSpc>
              <a:spcBef>
                <a:spcPts val="500"/>
              </a:spcBef>
              <a:buFont typeface="Arial" panose="020B0604020202020204" pitchFamily="34" charset="0"/>
              <a:buNone/>
              <a:defRPr sz="1400" kern="1200">
                <a:solidFill>
                  <a:srgbClr val="2576B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6000" dirty="0"/>
              <a:t>53%</a:t>
            </a:r>
            <a:endParaRPr lang="en-CA" sz="6000" dirty="0"/>
          </a:p>
        </p:txBody>
      </p:sp>
      <p:sp>
        <p:nvSpPr>
          <p:cNvPr id="45" name="object 19">
            <a:extLst>
              <a:ext uri="{FF2B5EF4-FFF2-40B4-BE49-F238E27FC236}">
                <a16:creationId xmlns:a16="http://schemas.microsoft.com/office/drawing/2014/main" id="{E57B7AA5-46C8-4A5F-ABD8-A59DEFEC6242}"/>
              </a:ext>
            </a:extLst>
          </p:cNvPr>
          <p:cNvSpPr/>
          <p:nvPr/>
        </p:nvSpPr>
        <p:spPr>
          <a:xfrm rot="16200000" flipH="1">
            <a:off x="3158535" y="1258290"/>
            <a:ext cx="379861" cy="4734658"/>
          </a:xfrm>
          <a:custGeom>
            <a:avLst/>
            <a:gdLst/>
            <a:ahLst/>
            <a:cxnLst/>
            <a:rect l="l" t="t" r="r" b="b"/>
            <a:pathLst>
              <a:path h="7791450">
                <a:moveTo>
                  <a:pt x="0" y="0"/>
                </a:moveTo>
                <a:lnTo>
                  <a:pt x="0" y="7790956"/>
                </a:lnTo>
              </a:path>
            </a:pathLst>
          </a:custGeom>
          <a:ln w="3175">
            <a:solidFill>
              <a:srgbClr val="C9C9C9"/>
            </a:solidFill>
          </a:ln>
        </p:spPr>
        <p:txBody>
          <a:bodyPr wrap="square" lIns="0" tIns="0" rIns="0" bIns="0" rtlCol="0">
            <a:noAutofit/>
          </a:bodyPr>
          <a:lstStyle/>
          <a:p>
            <a:endParaRPr sz="662" dirty="0">
              <a:latin typeface="Roboto Condensed Light" panose="02000000000000000000" pitchFamily="2" charset="0"/>
            </a:endParaRPr>
          </a:p>
        </p:txBody>
      </p:sp>
      <p:sp>
        <p:nvSpPr>
          <p:cNvPr id="46" name="object 19">
            <a:extLst>
              <a:ext uri="{FF2B5EF4-FFF2-40B4-BE49-F238E27FC236}">
                <a16:creationId xmlns:a16="http://schemas.microsoft.com/office/drawing/2014/main" id="{37FAB072-8A37-42E7-916C-C9EBAD9F9040}"/>
              </a:ext>
            </a:extLst>
          </p:cNvPr>
          <p:cNvSpPr/>
          <p:nvPr/>
        </p:nvSpPr>
        <p:spPr>
          <a:xfrm rot="16200000" flipH="1">
            <a:off x="8543464" y="1255201"/>
            <a:ext cx="379861" cy="4734659"/>
          </a:xfrm>
          <a:custGeom>
            <a:avLst/>
            <a:gdLst/>
            <a:ahLst/>
            <a:cxnLst/>
            <a:rect l="l" t="t" r="r" b="b"/>
            <a:pathLst>
              <a:path h="7791450">
                <a:moveTo>
                  <a:pt x="0" y="0"/>
                </a:moveTo>
                <a:lnTo>
                  <a:pt x="0" y="7790956"/>
                </a:lnTo>
              </a:path>
            </a:pathLst>
          </a:custGeom>
          <a:ln w="3175">
            <a:solidFill>
              <a:srgbClr val="C9C9C9"/>
            </a:solidFill>
          </a:ln>
        </p:spPr>
        <p:txBody>
          <a:bodyPr wrap="square" lIns="0" tIns="0" rIns="0" bIns="0" rtlCol="0">
            <a:noAutofit/>
          </a:bodyPr>
          <a:lstStyle/>
          <a:p>
            <a:endParaRPr sz="662" dirty="0">
              <a:latin typeface="Roboto Condensed Light" panose="02000000000000000000" pitchFamily="2" charset="0"/>
            </a:endParaRPr>
          </a:p>
        </p:txBody>
      </p:sp>
      <p:sp>
        <p:nvSpPr>
          <p:cNvPr id="48" name="Text Placeholder 3">
            <a:extLst>
              <a:ext uri="{FF2B5EF4-FFF2-40B4-BE49-F238E27FC236}">
                <a16:creationId xmlns:a16="http://schemas.microsoft.com/office/drawing/2014/main" id="{4BFF4605-AC29-460D-AC93-6ACE2593EC08}"/>
              </a:ext>
            </a:extLst>
          </p:cNvPr>
          <p:cNvSpPr txBox="1">
            <a:spLocks/>
          </p:cNvSpPr>
          <p:nvPr/>
        </p:nvSpPr>
        <p:spPr>
          <a:xfrm>
            <a:off x="981135" y="4524375"/>
            <a:ext cx="4734659" cy="733797"/>
          </a:xfrm>
          <a:prstGeom prst="rect">
            <a:avLst/>
          </a:prstGeom>
        </p:spPr>
        <p:txBody>
          <a:bodyPr lIns="0" tIns="0" rIns="0" bIns="0">
            <a:noAutofit/>
          </a:bodyPr>
          <a:lstStyle>
            <a:lvl1pPr marL="0" indent="0" algn="l" defTabSz="914400" rtl="0" eaLnBrk="1" latinLnBrk="0" hangingPunct="1">
              <a:lnSpc>
                <a:spcPct val="110000"/>
              </a:lnSpc>
              <a:spcBef>
                <a:spcPts val="1000"/>
              </a:spcBef>
              <a:buFont typeface="Arial" panose="020B0604020202020204" pitchFamily="34" charset="0"/>
              <a:buNone/>
              <a:defRPr sz="1600" b="0" i="0" kern="1200">
                <a:solidFill>
                  <a:srgbClr val="2576B7"/>
                </a:solidFill>
                <a:latin typeface="Exo" panose="02000503000000000000" pitchFamily="2" charset="77"/>
                <a:ea typeface="+mn-ea"/>
                <a:cs typeface="Arial" panose="020B0604020202020204" pitchFamily="34" charset="0"/>
              </a:defRPr>
            </a:lvl1pPr>
            <a:lvl2pPr marL="457200" indent="0" algn="l" defTabSz="914400" rtl="0" eaLnBrk="1" latinLnBrk="0" hangingPunct="1">
              <a:lnSpc>
                <a:spcPts val="1400"/>
              </a:lnSpc>
              <a:spcBef>
                <a:spcPts val="500"/>
              </a:spcBef>
              <a:buFont typeface="Arial" panose="020B0604020202020204" pitchFamily="34" charset="0"/>
              <a:buNone/>
              <a:defRPr sz="1400" kern="1200">
                <a:solidFill>
                  <a:srgbClr val="2576B7"/>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400"/>
              </a:lnSpc>
              <a:spcBef>
                <a:spcPts val="500"/>
              </a:spcBef>
              <a:buFont typeface="Arial" panose="020B0604020202020204" pitchFamily="34" charset="0"/>
              <a:buNone/>
              <a:defRPr sz="1400" kern="1200">
                <a:solidFill>
                  <a:srgbClr val="2576B7"/>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400"/>
              </a:lnSpc>
              <a:spcBef>
                <a:spcPts val="500"/>
              </a:spcBef>
              <a:buFont typeface="Arial" panose="020B0604020202020204" pitchFamily="34" charset="0"/>
              <a:buNone/>
              <a:defRPr sz="1400" kern="1200">
                <a:solidFill>
                  <a:srgbClr val="2576B7"/>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400"/>
              </a:lnSpc>
              <a:spcBef>
                <a:spcPts val="500"/>
              </a:spcBef>
              <a:buFont typeface="Arial" panose="020B0604020202020204" pitchFamily="34" charset="0"/>
              <a:buNone/>
              <a:defRPr sz="1400" kern="1200">
                <a:solidFill>
                  <a:srgbClr val="2576B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chemeClr val="tx1">
                    <a:lumMod val="50000"/>
                  </a:schemeClr>
                </a:solidFill>
                <a:latin typeface="Exo DemiBold" panose="02000703000000000000" pitchFamily="2" charset="0"/>
              </a:rPr>
              <a:t>of organizations claimed to have experienced an insider attack in the previous 12 months.</a:t>
            </a:r>
            <a:r>
              <a:rPr lang="en-CA" baseline="30000" dirty="0">
                <a:solidFill>
                  <a:schemeClr val="tx1">
                    <a:lumMod val="50000"/>
                  </a:schemeClr>
                </a:solidFill>
                <a:latin typeface="Arial" panose="020B0604020202020204" pitchFamily="34" charset="0"/>
              </a:rPr>
              <a:t> </a:t>
            </a:r>
            <a:r>
              <a:rPr lang="en-CA" baseline="30000" dirty="0">
                <a:solidFill>
                  <a:schemeClr val="tx1">
                    <a:lumMod val="50000"/>
                  </a:schemeClr>
                </a:solidFill>
                <a:latin typeface="Exo DemiBold" panose="02000703000000000000" pitchFamily="2" charset="0"/>
              </a:rPr>
              <a:t>1</a:t>
            </a:r>
            <a:endParaRPr lang="en-CA" dirty="0">
              <a:solidFill>
                <a:schemeClr val="tx1">
                  <a:lumMod val="50000"/>
                </a:schemeClr>
              </a:solidFill>
              <a:latin typeface="Exo DemiBold" panose="02000703000000000000" pitchFamily="2" charset="0"/>
            </a:endParaRPr>
          </a:p>
        </p:txBody>
      </p:sp>
      <p:sp>
        <p:nvSpPr>
          <p:cNvPr id="49" name="Text Placeholder 3">
            <a:extLst>
              <a:ext uri="{FF2B5EF4-FFF2-40B4-BE49-F238E27FC236}">
                <a16:creationId xmlns:a16="http://schemas.microsoft.com/office/drawing/2014/main" id="{E81C02EE-5200-458A-BB7D-BDAE3BBA4C2A}"/>
              </a:ext>
            </a:extLst>
          </p:cNvPr>
          <p:cNvSpPr txBox="1">
            <a:spLocks/>
          </p:cNvSpPr>
          <p:nvPr/>
        </p:nvSpPr>
        <p:spPr>
          <a:xfrm>
            <a:off x="6366065" y="3624999"/>
            <a:ext cx="4734660" cy="901376"/>
          </a:xfrm>
          <a:prstGeom prst="rect">
            <a:avLst/>
          </a:prstGeom>
        </p:spPr>
        <p:txBody>
          <a:bodyPr lIns="0" tIns="0" rIns="0" bIns="0">
            <a:noAutofit/>
          </a:bodyPr>
          <a:lstStyle>
            <a:lvl1pPr marL="0" indent="0" algn="l" defTabSz="914400" rtl="0" eaLnBrk="1" latinLnBrk="0" hangingPunct="1">
              <a:lnSpc>
                <a:spcPct val="110000"/>
              </a:lnSpc>
              <a:spcBef>
                <a:spcPts val="1000"/>
              </a:spcBef>
              <a:buFont typeface="Arial" panose="020B0604020202020204" pitchFamily="34" charset="0"/>
              <a:buNone/>
              <a:defRPr sz="1600" b="0" i="0" kern="1200">
                <a:solidFill>
                  <a:srgbClr val="2576B7"/>
                </a:solidFill>
                <a:latin typeface="Exo" panose="02000503000000000000" pitchFamily="2" charset="77"/>
                <a:ea typeface="+mn-ea"/>
                <a:cs typeface="Arial" panose="020B0604020202020204" pitchFamily="34" charset="0"/>
              </a:defRPr>
            </a:lvl1pPr>
            <a:lvl2pPr marL="457200" indent="0" algn="l" defTabSz="914400" rtl="0" eaLnBrk="1" latinLnBrk="0" hangingPunct="1">
              <a:lnSpc>
                <a:spcPts val="1400"/>
              </a:lnSpc>
              <a:spcBef>
                <a:spcPts val="500"/>
              </a:spcBef>
              <a:buFont typeface="Arial" panose="020B0604020202020204" pitchFamily="34" charset="0"/>
              <a:buNone/>
              <a:defRPr sz="1400" kern="1200">
                <a:solidFill>
                  <a:srgbClr val="2576B7"/>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400"/>
              </a:lnSpc>
              <a:spcBef>
                <a:spcPts val="500"/>
              </a:spcBef>
              <a:buFont typeface="Arial" panose="020B0604020202020204" pitchFamily="34" charset="0"/>
              <a:buNone/>
              <a:defRPr sz="1400" kern="1200">
                <a:solidFill>
                  <a:srgbClr val="2576B7"/>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400"/>
              </a:lnSpc>
              <a:spcBef>
                <a:spcPts val="500"/>
              </a:spcBef>
              <a:buFont typeface="Arial" panose="020B0604020202020204" pitchFamily="34" charset="0"/>
              <a:buNone/>
              <a:defRPr sz="1400" kern="1200">
                <a:solidFill>
                  <a:srgbClr val="2576B7"/>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400"/>
              </a:lnSpc>
              <a:spcBef>
                <a:spcPts val="500"/>
              </a:spcBef>
              <a:buFont typeface="Arial" panose="020B0604020202020204" pitchFamily="34" charset="0"/>
              <a:buNone/>
              <a:defRPr sz="1400" kern="1200">
                <a:solidFill>
                  <a:srgbClr val="2576B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6000" dirty="0"/>
              <a:t>46%</a:t>
            </a:r>
            <a:endParaRPr lang="en-CA" sz="6000" dirty="0"/>
          </a:p>
        </p:txBody>
      </p:sp>
      <p:sp>
        <p:nvSpPr>
          <p:cNvPr id="50" name="Text Placeholder 3">
            <a:extLst>
              <a:ext uri="{FF2B5EF4-FFF2-40B4-BE49-F238E27FC236}">
                <a16:creationId xmlns:a16="http://schemas.microsoft.com/office/drawing/2014/main" id="{2F897AF3-2983-4FB1-8CC5-5AA280A2B8E0}"/>
              </a:ext>
            </a:extLst>
          </p:cNvPr>
          <p:cNvSpPr txBox="1">
            <a:spLocks/>
          </p:cNvSpPr>
          <p:nvPr/>
        </p:nvSpPr>
        <p:spPr>
          <a:xfrm>
            <a:off x="6501589" y="4532240"/>
            <a:ext cx="4599135" cy="719220"/>
          </a:xfrm>
          <a:prstGeom prst="rect">
            <a:avLst/>
          </a:prstGeom>
        </p:spPr>
        <p:txBody>
          <a:bodyPr lIns="0" tIns="0" rIns="0" bIns="0">
            <a:noAutofit/>
          </a:bodyPr>
          <a:lstStyle>
            <a:lvl1pPr marL="0" indent="0" algn="l" defTabSz="914400" rtl="0" eaLnBrk="1" latinLnBrk="0" hangingPunct="1">
              <a:lnSpc>
                <a:spcPct val="110000"/>
              </a:lnSpc>
              <a:spcBef>
                <a:spcPts val="1000"/>
              </a:spcBef>
              <a:buFont typeface="Arial" panose="020B0604020202020204" pitchFamily="34" charset="0"/>
              <a:buNone/>
              <a:defRPr sz="1600" b="0" i="0" kern="1200">
                <a:solidFill>
                  <a:srgbClr val="2576B7"/>
                </a:solidFill>
                <a:latin typeface="Exo" panose="02000503000000000000" pitchFamily="2" charset="77"/>
                <a:ea typeface="+mn-ea"/>
                <a:cs typeface="Arial" panose="020B0604020202020204" pitchFamily="34" charset="0"/>
              </a:defRPr>
            </a:lvl1pPr>
            <a:lvl2pPr marL="457200" indent="0" algn="l" defTabSz="914400" rtl="0" eaLnBrk="1" latinLnBrk="0" hangingPunct="1">
              <a:lnSpc>
                <a:spcPts val="1400"/>
              </a:lnSpc>
              <a:spcBef>
                <a:spcPts val="500"/>
              </a:spcBef>
              <a:buFont typeface="Arial" panose="020B0604020202020204" pitchFamily="34" charset="0"/>
              <a:buNone/>
              <a:defRPr sz="1400" kern="1200">
                <a:solidFill>
                  <a:srgbClr val="2576B7"/>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400"/>
              </a:lnSpc>
              <a:spcBef>
                <a:spcPts val="500"/>
              </a:spcBef>
              <a:buFont typeface="Arial" panose="020B0604020202020204" pitchFamily="34" charset="0"/>
              <a:buNone/>
              <a:defRPr sz="1400" kern="1200">
                <a:solidFill>
                  <a:srgbClr val="2576B7"/>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400"/>
              </a:lnSpc>
              <a:spcBef>
                <a:spcPts val="500"/>
              </a:spcBef>
              <a:buFont typeface="Arial" panose="020B0604020202020204" pitchFamily="34" charset="0"/>
              <a:buNone/>
              <a:defRPr sz="1400" kern="1200">
                <a:solidFill>
                  <a:srgbClr val="2576B7"/>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400"/>
              </a:lnSpc>
              <a:spcBef>
                <a:spcPts val="500"/>
              </a:spcBef>
              <a:buFont typeface="Arial" panose="020B0604020202020204" pitchFamily="34" charset="0"/>
              <a:buNone/>
              <a:defRPr sz="1400" kern="1200">
                <a:solidFill>
                  <a:srgbClr val="2576B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chemeClr val="tx1">
                    <a:lumMod val="50000"/>
                  </a:schemeClr>
                </a:solidFill>
                <a:latin typeface="Exo DemiBold" panose="02000703000000000000" pitchFamily="2" charset="0"/>
              </a:rPr>
              <a:t>of businesses believe the frequency of attacks is </a:t>
            </a:r>
            <a:r>
              <a:rPr lang="en-US" b="1" dirty="0">
                <a:solidFill>
                  <a:schemeClr val="tx1">
                    <a:lumMod val="50000"/>
                  </a:schemeClr>
                </a:solidFill>
                <a:latin typeface="Exo DemiBold" panose="02000703000000000000" pitchFamily="2" charset="0"/>
              </a:rPr>
              <a:t>increasing.</a:t>
            </a:r>
            <a:r>
              <a:rPr lang="en-CA" baseline="30000" dirty="0">
                <a:solidFill>
                  <a:schemeClr val="tx1">
                    <a:lumMod val="50000"/>
                  </a:schemeClr>
                </a:solidFill>
              </a:rPr>
              <a:t> </a:t>
            </a:r>
            <a:r>
              <a:rPr lang="en-CA" baseline="30000" dirty="0">
                <a:solidFill>
                  <a:schemeClr val="tx1">
                    <a:lumMod val="50000"/>
                  </a:schemeClr>
                </a:solidFill>
                <a:latin typeface="Exo DemiBold" panose="02000703000000000000" pitchFamily="2" charset="0"/>
              </a:rPr>
              <a:t>2</a:t>
            </a:r>
            <a:endParaRPr lang="en-CA" b="1" dirty="0">
              <a:solidFill>
                <a:schemeClr val="tx1">
                  <a:lumMod val="50000"/>
                </a:schemeClr>
              </a:solidFill>
              <a:latin typeface="Exo DemiBold" panose="02000703000000000000" pitchFamily="2" charset="0"/>
            </a:endParaRPr>
          </a:p>
        </p:txBody>
      </p:sp>
      <p:sp>
        <p:nvSpPr>
          <p:cNvPr id="19" name="TextBox 18">
            <a:extLst>
              <a:ext uri="{FF2B5EF4-FFF2-40B4-BE49-F238E27FC236}">
                <a16:creationId xmlns:a16="http://schemas.microsoft.com/office/drawing/2014/main" id="{1A823E21-241E-4E8E-BEE6-3E35F83A8EB7}"/>
              </a:ext>
            </a:extLst>
          </p:cNvPr>
          <p:cNvSpPr txBox="1"/>
          <p:nvPr/>
        </p:nvSpPr>
        <p:spPr>
          <a:xfrm>
            <a:off x="2896394" y="6373345"/>
            <a:ext cx="6619875" cy="253916"/>
          </a:xfrm>
          <a:prstGeom prst="rect">
            <a:avLst/>
          </a:prstGeom>
        </p:spPr>
        <p:txBody>
          <a:bodyPr wrap="square" rtlCol="0">
            <a:spAutoFit/>
          </a:bodyPr>
          <a:lstStyle/>
          <a:p>
            <a:pPr algn="r"/>
            <a:r>
              <a:rPr lang="en-CA" sz="1050" b="1" dirty="0">
                <a:latin typeface="Roboto Condensed Light" panose="02000000000000000000" pitchFamily="2" charset="0"/>
                <a:ea typeface="Roboto Condensed Light" panose="02000000000000000000" pitchFamily="2" charset="0"/>
              </a:rPr>
              <a:t>Sources:</a:t>
            </a:r>
            <a:r>
              <a:rPr lang="en-CA" sz="1050" dirty="0">
                <a:latin typeface="Roboto Condensed Light" panose="02000000000000000000" pitchFamily="2" charset="0"/>
                <a:ea typeface="Roboto Condensed Light" panose="02000000000000000000" pitchFamily="2" charset="0"/>
              </a:rPr>
              <a:t> </a:t>
            </a:r>
            <a:r>
              <a:rPr lang="en-CA" sz="1050" baseline="30000" dirty="0">
                <a:latin typeface="Roboto Condensed Light" panose="02000000000000000000" pitchFamily="2" charset="0"/>
                <a:ea typeface="Roboto Condensed Light" panose="02000000000000000000" pitchFamily="2" charset="0"/>
              </a:rPr>
              <a:t>1</a:t>
            </a:r>
            <a:r>
              <a:rPr lang="en-CA" sz="1050" dirty="0">
                <a:latin typeface="Roboto Condensed Light" panose="02000000000000000000" pitchFamily="2" charset="0"/>
                <a:ea typeface="Roboto Condensed Light" panose="02000000000000000000" pitchFamily="2" charset="0"/>
              </a:rPr>
              <a:t>Kaspersky Lab, “Global IT Security Risks Survey”; </a:t>
            </a:r>
            <a:r>
              <a:rPr lang="en-CA" sz="1050" baseline="30000" dirty="0">
                <a:latin typeface="Roboto Condensed Light" panose="02000000000000000000" pitchFamily="2" charset="0"/>
                <a:ea typeface="Roboto Condensed Light" panose="02000000000000000000" pitchFamily="2" charset="0"/>
              </a:rPr>
              <a:t>2</a:t>
            </a:r>
            <a:r>
              <a:rPr lang="en-CA" sz="1050" dirty="0">
                <a:latin typeface="Roboto Condensed Light" panose="02000000000000000000" pitchFamily="2" charset="0"/>
                <a:ea typeface="Roboto Condensed Light" panose="02000000000000000000" pitchFamily="2" charset="0"/>
              </a:rPr>
              <a:t>CA Technologies, “Insider Threat 2018 Report”  </a:t>
            </a:r>
          </a:p>
        </p:txBody>
      </p:sp>
      <p:sp>
        <p:nvSpPr>
          <p:cNvPr id="21" name="Title 5">
            <a:extLst>
              <a:ext uri="{FF2B5EF4-FFF2-40B4-BE49-F238E27FC236}">
                <a16:creationId xmlns:a16="http://schemas.microsoft.com/office/drawing/2014/main" id="{8987AD07-9A1F-41DA-A287-4C1F9C73D316}"/>
              </a:ext>
            </a:extLst>
          </p:cNvPr>
          <p:cNvSpPr txBox="1">
            <a:spLocks/>
          </p:cNvSpPr>
          <p:nvPr/>
        </p:nvSpPr>
        <p:spPr>
          <a:xfrm>
            <a:off x="534194" y="108897"/>
            <a:ext cx="11659394" cy="121652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b="0" i="0" kern="1200">
                <a:solidFill>
                  <a:srgbClr val="717171"/>
                </a:solidFill>
                <a:latin typeface="Montserrat SemiBold" pitchFamily="2" charset="77"/>
                <a:ea typeface="+mj-ea"/>
                <a:cs typeface="Arial" panose="020B0604020202020204" pitchFamily="34" charset="0"/>
              </a:defRPr>
            </a:lvl1pPr>
          </a:lstStyle>
          <a:p>
            <a:r>
              <a:rPr lang="en-US" dirty="0">
                <a:solidFill>
                  <a:schemeClr val="bg1"/>
                </a:solidFill>
              </a:rPr>
              <a:t>An information security strategy can help you prepare for incidents</a:t>
            </a:r>
          </a:p>
        </p:txBody>
      </p:sp>
    </p:spTree>
    <p:extLst>
      <p:ext uri="{BB962C8B-B14F-4D97-AF65-F5344CB8AC3E}">
        <p14:creationId xmlns:p14="http://schemas.microsoft.com/office/powerpoint/2010/main" val="346580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26898AF-7A03-F140-B7B4-6BF59FD40A8E}"/>
              </a:ext>
            </a:extLst>
          </p:cNvPr>
          <p:cNvSpPr>
            <a:spLocks noGrp="1"/>
          </p:cNvSpPr>
          <p:nvPr>
            <p:ph type="body" sz="quarter" idx="11"/>
          </p:nvPr>
        </p:nvSpPr>
        <p:spPr>
          <a:xfrm>
            <a:off x="734938" y="996234"/>
            <a:ext cx="3030954" cy="456696"/>
          </a:xfrm>
        </p:spPr>
        <p:txBody>
          <a:bodyPr/>
          <a:lstStyle/>
          <a:p>
            <a:r>
              <a:rPr lang="en-US" dirty="0">
                <a:solidFill>
                  <a:srgbClr val="2576B7"/>
                </a:solidFill>
              </a:rPr>
              <a:t>Evolving Ransomware</a:t>
            </a:r>
          </a:p>
        </p:txBody>
      </p:sp>
      <p:sp>
        <p:nvSpPr>
          <p:cNvPr id="3" name="Title 2">
            <a:extLst>
              <a:ext uri="{FF2B5EF4-FFF2-40B4-BE49-F238E27FC236}">
                <a16:creationId xmlns:a16="http://schemas.microsoft.com/office/drawing/2014/main" id="{F68B145A-C295-1547-A8EA-92502FAB1EA7}"/>
              </a:ext>
            </a:extLst>
          </p:cNvPr>
          <p:cNvSpPr>
            <a:spLocks noGrp="1"/>
          </p:cNvSpPr>
          <p:nvPr>
            <p:ph type="title"/>
          </p:nvPr>
        </p:nvSpPr>
        <p:spPr>
          <a:xfrm>
            <a:off x="199251" y="305664"/>
            <a:ext cx="7650143" cy="575558"/>
          </a:xfrm>
        </p:spPr>
        <p:txBody>
          <a:bodyPr/>
          <a:lstStyle/>
          <a:p>
            <a:r>
              <a:rPr lang="en-US" dirty="0">
                <a:solidFill>
                  <a:schemeClr val="bg2">
                    <a:lumMod val="50000"/>
                  </a:schemeClr>
                </a:solidFill>
              </a:rPr>
              <a:t>Persistent Issues</a:t>
            </a:r>
          </a:p>
        </p:txBody>
      </p:sp>
      <p:sp>
        <p:nvSpPr>
          <p:cNvPr id="4" name="Text Placeholder 3">
            <a:extLst>
              <a:ext uri="{FF2B5EF4-FFF2-40B4-BE49-F238E27FC236}">
                <a16:creationId xmlns:a16="http://schemas.microsoft.com/office/drawing/2014/main" id="{29B45843-4793-0D46-ADB9-5222430FB6D3}"/>
              </a:ext>
            </a:extLst>
          </p:cNvPr>
          <p:cNvSpPr>
            <a:spLocks noGrp="1"/>
          </p:cNvSpPr>
          <p:nvPr>
            <p:ph type="body" sz="quarter" idx="14"/>
          </p:nvPr>
        </p:nvSpPr>
        <p:spPr>
          <a:xfrm>
            <a:off x="8235687" y="646144"/>
            <a:ext cx="3585829" cy="5533262"/>
          </a:xfrm>
        </p:spPr>
        <p:txBody>
          <a:bodyPr/>
          <a:lstStyle/>
          <a:p>
            <a:pPr marL="14288">
              <a:lnSpc>
                <a:spcPct val="100000"/>
              </a:lnSpc>
            </a:pPr>
            <a:r>
              <a:rPr lang="en-US" sz="1800" dirty="0">
                <a:solidFill>
                  <a:srgbClr val="FFFFFF"/>
                </a:solidFill>
                <a:latin typeface="Roboto Condensed Light" panose="02000000000000000000" pitchFamily="2" charset="0"/>
                <a:ea typeface="Roboto Condensed Light" panose="02000000000000000000" pitchFamily="2" charset="0"/>
              </a:rPr>
              <a:t>New threat trends in information security aren’t new.</a:t>
            </a:r>
          </a:p>
          <a:p>
            <a:pPr marL="14288">
              <a:lnSpc>
                <a:spcPct val="100000"/>
              </a:lnSpc>
            </a:pPr>
            <a:r>
              <a:rPr lang="en-US" sz="1800" dirty="0">
                <a:solidFill>
                  <a:srgbClr val="FFFFFF"/>
                </a:solidFill>
                <a:latin typeface="Roboto Condensed Light" panose="02000000000000000000" pitchFamily="2" charset="0"/>
                <a:ea typeface="Roboto Condensed Light" panose="02000000000000000000" pitchFamily="2" charset="0"/>
              </a:rPr>
              <a:t>Previously understood attacks are simply an evolution of prior implementations, not a revolution.</a:t>
            </a:r>
          </a:p>
          <a:p>
            <a:pPr marL="14288">
              <a:lnSpc>
                <a:spcPct val="100000"/>
              </a:lnSpc>
            </a:pPr>
            <a:r>
              <a:rPr lang="en-US" sz="1800" dirty="0">
                <a:solidFill>
                  <a:srgbClr val="FFFFFF"/>
                </a:solidFill>
                <a:latin typeface="Roboto Condensed Light" panose="02000000000000000000" pitchFamily="2" charset="0"/>
                <a:ea typeface="Roboto Condensed Light" panose="02000000000000000000" pitchFamily="2" charset="0"/>
              </a:rPr>
              <a:t>Traditionally, most organizations are not doing a good-enough job with security fundamentals, which is why attackers have been able to use the same old tricks.</a:t>
            </a:r>
          </a:p>
          <a:p>
            <a:pPr marL="14288">
              <a:lnSpc>
                <a:spcPct val="100000"/>
              </a:lnSpc>
            </a:pPr>
            <a:r>
              <a:rPr lang="en-US" sz="1800" dirty="0">
                <a:solidFill>
                  <a:srgbClr val="FFFFFF"/>
                </a:solidFill>
                <a:latin typeface="Roboto Condensed Light" panose="02000000000000000000" pitchFamily="2" charset="0"/>
                <a:ea typeface="Roboto Condensed Light" panose="02000000000000000000" pitchFamily="2" charset="0"/>
              </a:rPr>
              <a:t>However, information security has finally caught the attention of organizational leaders, presenting the opportunity to implement a comprehensive security program.</a:t>
            </a:r>
          </a:p>
        </p:txBody>
      </p:sp>
      <p:sp>
        <p:nvSpPr>
          <p:cNvPr id="8" name="Text Placeholder 7">
            <a:extLst>
              <a:ext uri="{FF2B5EF4-FFF2-40B4-BE49-F238E27FC236}">
                <a16:creationId xmlns:a16="http://schemas.microsoft.com/office/drawing/2014/main" id="{EF0A2FEC-8B02-6D42-864C-B8720FDC6A82}"/>
              </a:ext>
            </a:extLst>
          </p:cNvPr>
          <p:cNvSpPr>
            <a:spLocks noGrp="1"/>
          </p:cNvSpPr>
          <p:nvPr>
            <p:ph type="body" sz="quarter" idx="33"/>
          </p:nvPr>
        </p:nvSpPr>
        <p:spPr>
          <a:xfrm>
            <a:off x="725284" y="1319839"/>
            <a:ext cx="6975718" cy="425715"/>
          </a:xfrm>
          <a:prstGeom prst="rect">
            <a:avLst/>
          </a:prstGeom>
        </p:spPr>
        <p:txBody>
          <a:bodyPr/>
          <a:lstStyle/>
          <a:p>
            <a:pPr marL="184150" indent="-184150"/>
            <a:r>
              <a:rPr lang="en-US" dirty="0"/>
              <a:t>Continual changes in types and platforms make ransomware a persistent threat. The frequency of ransomware attacks was reported to have increased by </a:t>
            </a:r>
            <a:r>
              <a:rPr lang="en-US" b="1" dirty="0"/>
              <a:t>67%</a:t>
            </a:r>
            <a:r>
              <a:rPr lang="en-US" dirty="0"/>
              <a:t> in the past five years.</a:t>
            </a:r>
            <a:r>
              <a:rPr lang="en-CA" baseline="30000" dirty="0"/>
              <a:t>1</a:t>
            </a:r>
            <a:endParaRPr lang="en-US" dirty="0"/>
          </a:p>
        </p:txBody>
      </p:sp>
      <p:pic>
        <p:nvPicPr>
          <p:cNvPr id="9" name="Picture 8">
            <a:extLst>
              <a:ext uri="{FF2B5EF4-FFF2-40B4-BE49-F238E27FC236}">
                <a16:creationId xmlns:a16="http://schemas.microsoft.com/office/drawing/2014/main" id="{94AFD3D0-9E06-440A-850F-2F1CFB733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6151" y="953421"/>
            <a:ext cx="635000" cy="635000"/>
          </a:xfrm>
          <a:prstGeom prst="rect">
            <a:avLst/>
          </a:prstGeom>
        </p:spPr>
      </p:pic>
      <p:pic>
        <p:nvPicPr>
          <p:cNvPr id="10" name="Picture 9">
            <a:extLst>
              <a:ext uri="{FF2B5EF4-FFF2-40B4-BE49-F238E27FC236}">
                <a16:creationId xmlns:a16="http://schemas.microsoft.com/office/drawing/2014/main" id="{D87867FB-2E83-483B-AA21-0A1FBD80D88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6151" y="1717288"/>
            <a:ext cx="635000" cy="635000"/>
          </a:xfrm>
          <a:prstGeom prst="rect">
            <a:avLst/>
          </a:prstGeom>
        </p:spPr>
      </p:pic>
      <p:pic>
        <p:nvPicPr>
          <p:cNvPr id="11" name="Picture 10">
            <a:extLst>
              <a:ext uri="{FF2B5EF4-FFF2-40B4-BE49-F238E27FC236}">
                <a16:creationId xmlns:a16="http://schemas.microsoft.com/office/drawing/2014/main" id="{0B1D7175-F833-420F-BFEC-C38D8132E6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6151" y="2594054"/>
            <a:ext cx="635000" cy="635000"/>
          </a:xfrm>
          <a:prstGeom prst="rect">
            <a:avLst/>
          </a:prstGeom>
        </p:spPr>
      </p:pic>
      <p:pic>
        <p:nvPicPr>
          <p:cNvPr id="12" name="Picture 11">
            <a:extLst>
              <a:ext uri="{FF2B5EF4-FFF2-40B4-BE49-F238E27FC236}">
                <a16:creationId xmlns:a16="http://schemas.microsoft.com/office/drawing/2014/main" id="{9755C880-8A60-4741-BC4D-656F047E62E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6151" y="3398638"/>
            <a:ext cx="635000" cy="635000"/>
          </a:xfrm>
          <a:prstGeom prst="rect">
            <a:avLst/>
          </a:prstGeom>
        </p:spPr>
      </p:pic>
      <p:sp>
        <p:nvSpPr>
          <p:cNvPr id="14" name="Text Placeholder 6">
            <a:extLst>
              <a:ext uri="{FF2B5EF4-FFF2-40B4-BE49-F238E27FC236}">
                <a16:creationId xmlns:a16="http://schemas.microsoft.com/office/drawing/2014/main" id="{35B313DC-0298-4A7E-9946-E22F9487CEF5}"/>
              </a:ext>
            </a:extLst>
          </p:cNvPr>
          <p:cNvSpPr txBox="1">
            <a:spLocks/>
          </p:cNvSpPr>
          <p:nvPr/>
        </p:nvSpPr>
        <p:spPr>
          <a:xfrm>
            <a:off x="725284" y="1819166"/>
            <a:ext cx="3030954" cy="417886"/>
          </a:xfrm>
          <a:prstGeom prst="rect">
            <a:avLst/>
          </a:prstGeom>
        </p:spPr>
        <p:txBody>
          <a:bodyPr lIns="0" tIns="0" rIns="0" bIns="0">
            <a:noAutofit/>
          </a:bodyPr>
          <a:lstStyle>
            <a:lvl1pPr marL="0" indent="0" algn="l" defTabSz="914400" rtl="0" eaLnBrk="1" latinLnBrk="0" hangingPunct="1">
              <a:lnSpc>
                <a:spcPct val="1100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2576B7"/>
                </a:solidFill>
              </a:rPr>
              <a:t>Phishing Attacks</a:t>
            </a:r>
          </a:p>
        </p:txBody>
      </p:sp>
      <p:sp>
        <p:nvSpPr>
          <p:cNvPr id="16" name="Text Placeholder 7">
            <a:extLst>
              <a:ext uri="{FF2B5EF4-FFF2-40B4-BE49-F238E27FC236}">
                <a16:creationId xmlns:a16="http://schemas.microsoft.com/office/drawing/2014/main" id="{D2682717-4E64-463A-9CA2-734D2F3ED22F}"/>
              </a:ext>
            </a:extLst>
          </p:cNvPr>
          <p:cNvSpPr txBox="1">
            <a:spLocks/>
          </p:cNvSpPr>
          <p:nvPr/>
        </p:nvSpPr>
        <p:spPr>
          <a:xfrm>
            <a:off x="725284" y="2175135"/>
            <a:ext cx="6975718" cy="425715"/>
          </a:xfrm>
          <a:prstGeom prst="rect">
            <a:avLst/>
          </a:prstGeom>
        </p:spPr>
        <p:txBody>
          <a:bodyPr lIns="0" tIns="0" rIns="0" bIns="0" numCol="1" spcCol="292608"/>
          <a:lstStyle>
            <a:lvl1pPr marL="179388" indent="-179388" algn="l" defTabSz="914400" rtl="0" eaLnBrk="1" latinLnBrk="0" hangingPunct="1">
              <a:lnSpc>
                <a:spcPct val="110000"/>
              </a:lnSpc>
              <a:spcBef>
                <a:spcPts val="10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1pPr>
            <a:lvl2pPr marL="628650" indent="-171450" algn="l" defTabSz="914400" rtl="0" eaLnBrk="1" latinLnBrk="0" hangingPunct="1">
              <a:lnSpc>
                <a:spcPct val="110000"/>
              </a:lnSpc>
              <a:spcBef>
                <a:spcPts val="5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2pPr>
            <a:lvl3pPr marL="1089025" indent="-174625" algn="l" defTabSz="914400" rtl="0" eaLnBrk="1" latinLnBrk="0" hangingPunct="1">
              <a:lnSpc>
                <a:spcPct val="110000"/>
              </a:lnSpc>
              <a:spcBef>
                <a:spcPts val="5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3pPr>
            <a:lvl4pPr marL="1549400" indent="-177800" algn="l" defTabSz="914400" rtl="0" eaLnBrk="1" latinLnBrk="0" hangingPunct="1">
              <a:lnSpc>
                <a:spcPct val="110000"/>
              </a:lnSpc>
              <a:spcBef>
                <a:spcPts val="5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4pPr>
            <a:lvl5pPr marL="2000250" indent="-171450" algn="l" defTabSz="914400" rtl="0" eaLnBrk="1" latinLnBrk="0" hangingPunct="1">
              <a:lnSpc>
                <a:spcPct val="110000"/>
              </a:lnSpc>
              <a:spcBef>
                <a:spcPts val="5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4150" indent="-184150"/>
            <a:r>
              <a:rPr lang="en-US" dirty="0"/>
              <a:t>Despite filtering and awareness, email remains the most common threat vector for phishing attacks </a:t>
            </a:r>
            <a:r>
              <a:rPr lang="en-US" b="1" dirty="0"/>
              <a:t>(94%)</a:t>
            </a:r>
            <a:r>
              <a:rPr lang="en-US" dirty="0"/>
              <a:t> and an average of </a:t>
            </a:r>
            <a:r>
              <a:rPr lang="en-US" b="1" dirty="0"/>
              <a:t>3%</a:t>
            </a:r>
            <a:r>
              <a:rPr lang="en-US" dirty="0"/>
              <a:t> of participants in phishing campaigns still click on them.</a:t>
            </a:r>
            <a:r>
              <a:rPr lang="en-CA" baseline="30000" dirty="0"/>
              <a:t> 2</a:t>
            </a:r>
            <a:endParaRPr lang="en-US" dirty="0"/>
          </a:p>
        </p:txBody>
      </p:sp>
      <p:sp>
        <p:nvSpPr>
          <p:cNvPr id="17" name="Text Placeholder 6">
            <a:extLst>
              <a:ext uri="{FF2B5EF4-FFF2-40B4-BE49-F238E27FC236}">
                <a16:creationId xmlns:a16="http://schemas.microsoft.com/office/drawing/2014/main" id="{A7CDAC44-A5B3-44C8-9C84-F2A0479975E6}"/>
              </a:ext>
            </a:extLst>
          </p:cNvPr>
          <p:cNvSpPr txBox="1">
            <a:spLocks/>
          </p:cNvSpPr>
          <p:nvPr/>
        </p:nvSpPr>
        <p:spPr>
          <a:xfrm>
            <a:off x="724490" y="2679997"/>
            <a:ext cx="3917054" cy="456696"/>
          </a:xfrm>
          <a:prstGeom prst="rect">
            <a:avLst/>
          </a:prstGeom>
        </p:spPr>
        <p:txBody>
          <a:bodyPr lIns="0" tIns="0" rIns="0" bIns="0">
            <a:noAutofit/>
          </a:bodyPr>
          <a:lstStyle>
            <a:lvl1pPr marL="0" indent="0" algn="l" defTabSz="914400" rtl="0" eaLnBrk="1" latinLnBrk="0" hangingPunct="1">
              <a:lnSpc>
                <a:spcPct val="1100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2576B7"/>
                </a:solidFill>
              </a:rPr>
              <a:t>Insider Privilege and Misuse</a:t>
            </a:r>
          </a:p>
        </p:txBody>
      </p:sp>
      <p:sp>
        <p:nvSpPr>
          <p:cNvPr id="18" name="Text Placeholder 7">
            <a:extLst>
              <a:ext uri="{FF2B5EF4-FFF2-40B4-BE49-F238E27FC236}">
                <a16:creationId xmlns:a16="http://schemas.microsoft.com/office/drawing/2014/main" id="{FF114D8A-87EE-4BC9-B0A8-6E5E6CD626EF}"/>
              </a:ext>
            </a:extLst>
          </p:cNvPr>
          <p:cNvSpPr txBox="1">
            <a:spLocks/>
          </p:cNvSpPr>
          <p:nvPr/>
        </p:nvSpPr>
        <p:spPr>
          <a:xfrm>
            <a:off x="725284" y="2987060"/>
            <a:ext cx="6975718" cy="425715"/>
          </a:xfrm>
          <a:prstGeom prst="rect">
            <a:avLst/>
          </a:prstGeom>
        </p:spPr>
        <p:txBody>
          <a:bodyPr lIns="0" tIns="0" rIns="0" bIns="0" numCol="1" spcCol="292608"/>
          <a:lstStyle>
            <a:lvl1pPr marL="179388" indent="-179388" algn="l" defTabSz="914400" rtl="0" eaLnBrk="1" latinLnBrk="0" hangingPunct="1">
              <a:lnSpc>
                <a:spcPct val="110000"/>
              </a:lnSpc>
              <a:spcBef>
                <a:spcPts val="10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1pPr>
            <a:lvl2pPr marL="628650" indent="-171450" algn="l" defTabSz="914400" rtl="0" eaLnBrk="1" latinLnBrk="0" hangingPunct="1">
              <a:lnSpc>
                <a:spcPct val="110000"/>
              </a:lnSpc>
              <a:spcBef>
                <a:spcPts val="5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2pPr>
            <a:lvl3pPr marL="1089025" indent="-174625" algn="l" defTabSz="914400" rtl="0" eaLnBrk="1" latinLnBrk="0" hangingPunct="1">
              <a:lnSpc>
                <a:spcPct val="110000"/>
              </a:lnSpc>
              <a:spcBef>
                <a:spcPts val="5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3pPr>
            <a:lvl4pPr marL="1549400" indent="-177800" algn="l" defTabSz="914400" rtl="0" eaLnBrk="1" latinLnBrk="0" hangingPunct="1">
              <a:lnSpc>
                <a:spcPct val="110000"/>
              </a:lnSpc>
              <a:spcBef>
                <a:spcPts val="5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4pPr>
            <a:lvl5pPr marL="2000250" indent="-171450" algn="l" defTabSz="914400" rtl="0" eaLnBrk="1" latinLnBrk="0" hangingPunct="1">
              <a:lnSpc>
                <a:spcPct val="110000"/>
              </a:lnSpc>
              <a:spcBef>
                <a:spcPts val="5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4150" indent="-184150"/>
            <a:r>
              <a:rPr lang="en-US" dirty="0"/>
              <a:t>Typically, </a:t>
            </a:r>
            <a:r>
              <a:rPr lang="en-US" b="1" dirty="0"/>
              <a:t>34% </a:t>
            </a:r>
            <a:r>
              <a:rPr lang="en-US" dirty="0"/>
              <a:t>of breaches are perpetrated by insiders, with </a:t>
            </a:r>
            <a:r>
              <a:rPr lang="en-US" b="1" dirty="0"/>
              <a:t>15%</a:t>
            </a:r>
            <a:r>
              <a:rPr lang="en-US" dirty="0"/>
              <a:t> involving privilege misuse. </a:t>
            </a:r>
            <a:r>
              <a:rPr lang="en-US" b="1" dirty="0"/>
              <a:t>Takeaway</a:t>
            </a:r>
            <a:r>
              <a:rPr lang="en-US" dirty="0"/>
              <a:t>: Care less about titles and more about access levels.</a:t>
            </a:r>
            <a:r>
              <a:rPr lang="en-CA" baseline="30000" dirty="0"/>
              <a:t> 3</a:t>
            </a:r>
            <a:endParaRPr lang="en-US" dirty="0"/>
          </a:p>
        </p:txBody>
      </p:sp>
      <p:sp>
        <p:nvSpPr>
          <p:cNvPr id="19" name="Text Placeholder 6">
            <a:extLst>
              <a:ext uri="{FF2B5EF4-FFF2-40B4-BE49-F238E27FC236}">
                <a16:creationId xmlns:a16="http://schemas.microsoft.com/office/drawing/2014/main" id="{262D1FB6-8C8E-42B4-9F33-A6E5E041C983}"/>
              </a:ext>
            </a:extLst>
          </p:cNvPr>
          <p:cNvSpPr txBox="1">
            <a:spLocks/>
          </p:cNvSpPr>
          <p:nvPr/>
        </p:nvSpPr>
        <p:spPr>
          <a:xfrm>
            <a:off x="730836" y="3506144"/>
            <a:ext cx="3917054" cy="456696"/>
          </a:xfrm>
          <a:prstGeom prst="rect">
            <a:avLst/>
          </a:prstGeom>
        </p:spPr>
        <p:txBody>
          <a:bodyPr lIns="0" tIns="0" rIns="0" bIns="0">
            <a:noAutofit/>
          </a:bodyPr>
          <a:lstStyle>
            <a:lvl1pPr marL="0" indent="0" algn="l" defTabSz="914400" rtl="0" eaLnBrk="1" latinLnBrk="0" hangingPunct="1">
              <a:lnSpc>
                <a:spcPct val="1100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2576B7"/>
                </a:solidFill>
              </a:rPr>
              <a:t>Denial of Service</a:t>
            </a:r>
          </a:p>
        </p:txBody>
      </p:sp>
      <p:sp>
        <p:nvSpPr>
          <p:cNvPr id="20" name="Text Placeholder 7">
            <a:extLst>
              <a:ext uri="{FF2B5EF4-FFF2-40B4-BE49-F238E27FC236}">
                <a16:creationId xmlns:a16="http://schemas.microsoft.com/office/drawing/2014/main" id="{97C47BAD-0F27-4087-8CB0-73D935D19FD7}"/>
              </a:ext>
            </a:extLst>
          </p:cNvPr>
          <p:cNvSpPr txBox="1">
            <a:spLocks/>
          </p:cNvSpPr>
          <p:nvPr/>
        </p:nvSpPr>
        <p:spPr>
          <a:xfrm>
            <a:off x="725284" y="3810291"/>
            <a:ext cx="7124110" cy="425715"/>
          </a:xfrm>
          <a:prstGeom prst="rect">
            <a:avLst/>
          </a:prstGeom>
        </p:spPr>
        <p:txBody>
          <a:bodyPr lIns="0" tIns="0" rIns="0" bIns="0" numCol="1" spcCol="292608"/>
          <a:lstStyle>
            <a:lvl1pPr marL="179388" indent="-179388" algn="l" defTabSz="914400" rtl="0" eaLnBrk="1" latinLnBrk="0" hangingPunct="1">
              <a:lnSpc>
                <a:spcPct val="110000"/>
              </a:lnSpc>
              <a:spcBef>
                <a:spcPts val="10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1pPr>
            <a:lvl2pPr marL="628650" indent="-171450" algn="l" defTabSz="914400" rtl="0" eaLnBrk="1" latinLnBrk="0" hangingPunct="1">
              <a:lnSpc>
                <a:spcPct val="110000"/>
              </a:lnSpc>
              <a:spcBef>
                <a:spcPts val="5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2pPr>
            <a:lvl3pPr marL="1089025" indent="-174625" algn="l" defTabSz="914400" rtl="0" eaLnBrk="1" latinLnBrk="0" hangingPunct="1">
              <a:lnSpc>
                <a:spcPct val="110000"/>
              </a:lnSpc>
              <a:spcBef>
                <a:spcPts val="5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3pPr>
            <a:lvl4pPr marL="1549400" indent="-177800" algn="l" defTabSz="914400" rtl="0" eaLnBrk="1" latinLnBrk="0" hangingPunct="1">
              <a:lnSpc>
                <a:spcPct val="110000"/>
              </a:lnSpc>
              <a:spcBef>
                <a:spcPts val="5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4pPr>
            <a:lvl5pPr marL="2000250" indent="-171450" algn="l" defTabSz="914400" rtl="0" eaLnBrk="1" latinLnBrk="0" hangingPunct="1">
              <a:lnSpc>
                <a:spcPct val="110000"/>
              </a:lnSpc>
              <a:spcBef>
                <a:spcPts val="5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4150" indent="-184150"/>
            <a:r>
              <a:rPr lang="en-US" dirty="0"/>
              <a:t>The median amount of time that an organization is under attack form DDoS attack is three days.</a:t>
            </a:r>
          </a:p>
        </p:txBody>
      </p:sp>
      <p:sp>
        <p:nvSpPr>
          <p:cNvPr id="21" name="Title 2">
            <a:extLst>
              <a:ext uri="{FF2B5EF4-FFF2-40B4-BE49-F238E27FC236}">
                <a16:creationId xmlns:a16="http://schemas.microsoft.com/office/drawing/2014/main" id="{47AC1184-05FC-4CE1-9C04-67A06269BBA7}"/>
              </a:ext>
            </a:extLst>
          </p:cNvPr>
          <p:cNvSpPr txBox="1">
            <a:spLocks/>
          </p:cNvSpPr>
          <p:nvPr/>
        </p:nvSpPr>
        <p:spPr>
          <a:xfrm>
            <a:off x="181856" y="4368293"/>
            <a:ext cx="7504851" cy="57555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b="0" i="0" kern="1200">
                <a:solidFill>
                  <a:srgbClr val="717171"/>
                </a:solidFill>
                <a:latin typeface="Montserrat SemiBold" pitchFamily="2" charset="77"/>
                <a:ea typeface="+mj-ea"/>
                <a:cs typeface="Arial" panose="020B0604020202020204" pitchFamily="34" charset="0"/>
              </a:defRPr>
            </a:lvl1pPr>
          </a:lstStyle>
          <a:p>
            <a:r>
              <a:rPr lang="en-US" dirty="0">
                <a:solidFill>
                  <a:schemeClr val="bg2">
                    <a:lumMod val="50000"/>
                  </a:schemeClr>
                </a:solidFill>
              </a:rPr>
              <a:t>Emerging Trends</a:t>
            </a:r>
          </a:p>
        </p:txBody>
      </p:sp>
      <p:grpSp>
        <p:nvGrpSpPr>
          <p:cNvPr id="5" name="Group 4">
            <a:extLst>
              <a:ext uri="{FF2B5EF4-FFF2-40B4-BE49-F238E27FC236}">
                <a16:creationId xmlns:a16="http://schemas.microsoft.com/office/drawing/2014/main" id="{EFE388D4-1802-49E8-BF9C-E68F77CA23C9}"/>
              </a:ext>
            </a:extLst>
          </p:cNvPr>
          <p:cNvGrpSpPr/>
          <p:nvPr/>
        </p:nvGrpSpPr>
        <p:grpSpPr>
          <a:xfrm>
            <a:off x="196152" y="4939351"/>
            <a:ext cx="7653246" cy="925618"/>
            <a:chOff x="196151" y="4687715"/>
            <a:chExt cx="7504851" cy="925618"/>
          </a:xfrm>
        </p:grpSpPr>
        <p:pic>
          <p:nvPicPr>
            <p:cNvPr id="13" name="Picture 12">
              <a:extLst>
                <a:ext uri="{FF2B5EF4-FFF2-40B4-BE49-F238E27FC236}">
                  <a16:creationId xmlns:a16="http://schemas.microsoft.com/office/drawing/2014/main" id="{0A6251E2-A678-478D-BA2B-CCDC6EC863D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6151" y="4687715"/>
              <a:ext cx="635000" cy="635000"/>
            </a:xfrm>
            <a:prstGeom prst="rect">
              <a:avLst/>
            </a:prstGeom>
          </p:spPr>
        </p:pic>
        <p:grpSp>
          <p:nvGrpSpPr>
            <p:cNvPr id="2" name="Group 1">
              <a:extLst>
                <a:ext uri="{FF2B5EF4-FFF2-40B4-BE49-F238E27FC236}">
                  <a16:creationId xmlns:a16="http://schemas.microsoft.com/office/drawing/2014/main" id="{9BD40D37-4AC3-4813-B741-969391E11B06}"/>
                </a:ext>
              </a:extLst>
            </p:cNvPr>
            <p:cNvGrpSpPr/>
            <p:nvPr/>
          </p:nvGrpSpPr>
          <p:grpSpPr>
            <a:xfrm>
              <a:off x="724490" y="4836315"/>
              <a:ext cx="6976512" cy="777018"/>
              <a:chOff x="724490" y="4802930"/>
              <a:chExt cx="6976512" cy="777018"/>
            </a:xfrm>
          </p:grpSpPr>
          <p:sp>
            <p:nvSpPr>
              <p:cNvPr id="22" name="Text Placeholder 6">
                <a:extLst>
                  <a:ext uri="{FF2B5EF4-FFF2-40B4-BE49-F238E27FC236}">
                    <a16:creationId xmlns:a16="http://schemas.microsoft.com/office/drawing/2014/main" id="{BBC315A2-51C3-4052-B796-2C5EB4CC1358}"/>
                  </a:ext>
                </a:extLst>
              </p:cNvPr>
              <p:cNvSpPr txBox="1">
                <a:spLocks/>
              </p:cNvSpPr>
              <p:nvPr/>
            </p:nvSpPr>
            <p:spPr>
              <a:xfrm>
                <a:off x="724490" y="4802930"/>
                <a:ext cx="5901860" cy="456696"/>
              </a:xfrm>
              <a:prstGeom prst="rect">
                <a:avLst/>
              </a:prstGeom>
            </p:spPr>
            <p:txBody>
              <a:bodyPr lIns="0" tIns="0" rIns="0" bIns="0">
                <a:noAutofit/>
              </a:bodyPr>
              <a:lstStyle>
                <a:lvl1pPr marL="0" indent="0" algn="l" defTabSz="914400" rtl="0" eaLnBrk="1" latinLnBrk="0" hangingPunct="1">
                  <a:lnSpc>
                    <a:spcPct val="1100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2576B7"/>
                    </a:solidFill>
                  </a:rPr>
                  <a:t>Advanced Identity and Access Governance</a:t>
                </a:r>
              </a:p>
            </p:txBody>
          </p:sp>
          <p:sp>
            <p:nvSpPr>
              <p:cNvPr id="23" name="Text Placeholder 7">
                <a:extLst>
                  <a:ext uri="{FF2B5EF4-FFF2-40B4-BE49-F238E27FC236}">
                    <a16:creationId xmlns:a16="http://schemas.microsoft.com/office/drawing/2014/main" id="{3D3D3B9D-2E1E-4FDB-BB93-61B4602CC664}"/>
                  </a:ext>
                </a:extLst>
              </p:cNvPr>
              <p:cNvSpPr txBox="1">
                <a:spLocks/>
              </p:cNvSpPr>
              <p:nvPr/>
            </p:nvSpPr>
            <p:spPr>
              <a:xfrm>
                <a:off x="725284" y="5154233"/>
                <a:ext cx="6975718" cy="425715"/>
              </a:xfrm>
              <a:prstGeom prst="rect">
                <a:avLst/>
              </a:prstGeom>
            </p:spPr>
            <p:txBody>
              <a:bodyPr lIns="0" tIns="0" rIns="0" bIns="0" numCol="1" spcCol="292608"/>
              <a:lstStyle>
                <a:lvl1pPr marL="179388" indent="-179388" algn="l" defTabSz="914400" rtl="0" eaLnBrk="1" latinLnBrk="0" hangingPunct="1">
                  <a:lnSpc>
                    <a:spcPct val="110000"/>
                  </a:lnSpc>
                  <a:spcBef>
                    <a:spcPts val="10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1pPr>
                <a:lvl2pPr marL="628650" indent="-171450" algn="l" defTabSz="914400" rtl="0" eaLnBrk="1" latinLnBrk="0" hangingPunct="1">
                  <a:lnSpc>
                    <a:spcPct val="110000"/>
                  </a:lnSpc>
                  <a:spcBef>
                    <a:spcPts val="5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2pPr>
                <a:lvl3pPr marL="1089025" indent="-174625" algn="l" defTabSz="914400" rtl="0" eaLnBrk="1" latinLnBrk="0" hangingPunct="1">
                  <a:lnSpc>
                    <a:spcPct val="110000"/>
                  </a:lnSpc>
                  <a:spcBef>
                    <a:spcPts val="5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3pPr>
                <a:lvl4pPr marL="1549400" indent="-177800" algn="l" defTabSz="914400" rtl="0" eaLnBrk="1" latinLnBrk="0" hangingPunct="1">
                  <a:lnSpc>
                    <a:spcPct val="110000"/>
                  </a:lnSpc>
                  <a:spcBef>
                    <a:spcPts val="5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4pPr>
                <a:lvl5pPr marL="2000250" indent="-171450" algn="l" defTabSz="914400" rtl="0" eaLnBrk="1" latinLnBrk="0" hangingPunct="1">
                  <a:lnSpc>
                    <a:spcPct val="110000"/>
                  </a:lnSpc>
                  <a:spcBef>
                    <a:spcPts val="5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4150" indent="-184150"/>
                <a:r>
                  <a:rPr lang="en-US" dirty="0"/>
                  <a:t>Using emerging technologies in automation, orchestration, and machine learning, the management and governance of identities and access has become more advanced.</a:t>
                </a:r>
              </a:p>
            </p:txBody>
          </p:sp>
        </p:grpSp>
      </p:grpSp>
      <p:sp>
        <p:nvSpPr>
          <p:cNvPr id="24" name="Text Placeholder 7">
            <a:extLst>
              <a:ext uri="{FF2B5EF4-FFF2-40B4-BE49-F238E27FC236}">
                <a16:creationId xmlns:a16="http://schemas.microsoft.com/office/drawing/2014/main" id="{49469C9E-AD81-4A28-82C4-73DF7F815FE5}"/>
              </a:ext>
            </a:extLst>
          </p:cNvPr>
          <p:cNvSpPr txBox="1">
            <a:spLocks/>
          </p:cNvSpPr>
          <p:nvPr/>
        </p:nvSpPr>
        <p:spPr>
          <a:xfrm>
            <a:off x="196151" y="6414484"/>
            <a:ext cx="7805643" cy="443516"/>
          </a:xfrm>
          <a:prstGeom prst="rect">
            <a:avLst/>
          </a:prstGeom>
        </p:spPr>
        <p:txBody>
          <a:bodyPr lIns="0" tIns="0" rIns="0" bIns="0" numCol="1" spcCol="292608"/>
          <a:lstStyle>
            <a:lvl1pPr marL="179388" indent="-179388" algn="l" defTabSz="914400" rtl="0" eaLnBrk="1" latinLnBrk="0" hangingPunct="1">
              <a:lnSpc>
                <a:spcPct val="110000"/>
              </a:lnSpc>
              <a:spcBef>
                <a:spcPts val="10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1pPr>
            <a:lvl2pPr marL="628650" indent="-171450" algn="l" defTabSz="914400" rtl="0" eaLnBrk="1" latinLnBrk="0" hangingPunct="1">
              <a:lnSpc>
                <a:spcPct val="110000"/>
              </a:lnSpc>
              <a:spcBef>
                <a:spcPts val="5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2pPr>
            <a:lvl3pPr marL="1089025" indent="-174625" algn="l" defTabSz="914400" rtl="0" eaLnBrk="1" latinLnBrk="0" hangingPunct="1">
              <a:lnSpc>
                <a:spcPct val="110000"/>
              </a:lnSpc>
              <a:spcBef>
                <a:spcPts val="5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3pPr>
            <a:lvl4pPr marL="1549400" indent="-177800" algn="l" defTabSz="914400" rtl="0" eaLnBrk="1" latinLnBrk="0" hangingPunct="1">
              <a:lnSpc>
                <a:spcPct val="110000"/>
              </a:lnSpc>
              <a:spcBef>
                <a:spcPts val="5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4pPr>
            <a:lvl5pPr marL="2000250" indent="-171450" algn="l" defTabSz="914400" rtl="0" eaLnBrk="1" latinLnBrk="0" hangingPunct="1">
              <a:lnSpc>
                <a:spcPct val="110000"/>
              </a:lnSpc>
              <a:spcBef>
                <a:spcPts val="500"/>
              </a:spcBef>
              <a:buFont typeface="Arial" panose="020B0604020202020204" pitchFamily="34" charset="0"/>
              <a:buChar char="•"/>
              <a:tabLst/>
              <a:defRPr sz="1400" kern="1200">
                <a:solidFill>
                  <a:srgbClr val="000000"/>
                </a:solidFill>
                <a:latin typeface="Roboto Condensed Light" panose="02000000000000000000" pitchFamily="2" charset="0"/>
                <a:ea typeface="Roboto Condensed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b="1" dirty="0"/>
              <a:t>Sources: </a:t>
            </a:r>
            <a:r>
              <a:rPr lang="en-CA" sz="1100" baseline="30000" dirty="0"/>
              <a:t>1</a:t>
            </a:r>
            <a:r>
              <a:rPr lang="en-CA" sz="1100" dirty="0"/>
              <a:t>Accenture, “2019 The Cost of Cyber Crime Study”; </a:t>
            </a:r>
            <a:r>
              <a:rPr lang="en-CA" sz="1100" baseline="30000" dirty="0"/>
              <a:t>2,3 </a:t>
            </a:r>
            <a:r>
              <a:rPr lang="en-CA" sz="1100" dirty="0"/>
              <a:t>Verizon, “2019 Data Breach Investigations Report”</a:t>
            </a:r>
            <a:endParaRPr lang="en-US" sz="1100" dirty="0"/>
          </a:p>
        </p:txBody>
      </p:sp>
    </p:spTree>
    <p:extLst>
      <p:ext uri="{BB962C8B-B14F-4D97-AF65-F5344CB8AC3E}">
        <p14:creationId xmlns:p14="http://schemas.microsoft.com/office/powerpoint/2010/main" val="4220815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7D1AD52-AB5C-2240-88DB-C3B03CE6B282}"/>
              </a:ext>
            </a:extLst>
          </p:cNvPr>
          <p:cNvSpPr/>
          <p:nvPr/>
        </p:nvSpPr>
        <p:spPr>
          <a:xfrm>
            <a:off x="0" y="0"/>
            <a:ext cx="12193588" cy="1328738"/>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E5E92"/>
              </a:solidFill>
            </a:endParaRPr>
          </a:p>
        </p:txBody>
      </p:sp>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456636" y="100685"/>
            <a:ext cx="9373957" cy="1130188"/>
          </a:xfrm>
        </p:spPr>
        <p:txBody>
          <a:bodyPr/>
          <a:lstStyle/>
          <a:p>
            <a:r>
              <a:rPr lang="en-US" dirty="0">
                <a:solidFill>
                  <a:schemeClr val="bg1"/>
                </a:solidFill>
              </a:rPr>
              <a:t>Cyberattacks have a significant financial impact</a:t>
            </a:r>
          </a:p>
        </p:txBody>
      </p:sp>
      <p:sp>
        <p:nvSpPr>
          <p:cNvPr id="32" name="Text Placeholder 2">
            <a:extLst>
              <a:ext uri="{FF2B5EF4-FFF2-40B4-BE49-F238E27FC236}">
                <a16:creationId xmlns:a16="http://schemas.microsoft.com/office/drawing/2014/main" id="{DECEDEBA-E39B-4880-8F76-00CF13BE9001}"/>
              </a:ext>
            </a:extLst>
          </p:cNvPr>
          <p:cNvSpPr>
            <a:spLocks noGrp="1"/>
          </p:cNvSpPr>
          <p:nvPr>
            <p:ph type="body" sz="quarter" idx="11"/>
          </p:nvPr>
        </p:nvSpPr>
        <p:spPr>
          <a:xfrm>
            <a:off x="1219994" y="1362893"/>
            <a:ext cx="4876799" cy="461274"/>
          </a:xfrm>
        </p:spPr>
        <p:txBody>
          <a:bodyPr/>
          <a:lstStyle/>
          <a:p>
            <a:r>
              <a:rPr lang="en-US" dirty="0">
                <a:solidFill>
                  <a:schemeClr val="tx1">
                    <a:lumMod val="50000"/>
                  </a:schemeClr>
                </a:solidFill>
                <a:latin typeface="Montserrat SemiBold" panose="00000700000000000000" pitchFamily="2" charset="0"/>
              </a:rPr>
              <a:t>Global average cost of a data breach</a:t>
            </a:r>
            <a:r>
              <a:rPr lang="en-US" dirty="0">
                <a:solidFill>
                  <a:schemeClr val="tx1">
                    <a:lumMod val="50000"/>
                  </a:schemeClr>
                </a:solidFill>
              </a:rPr>
              <a:t>:</a:t>
            </a:r>
            <a:endParaRPr lang="en-CA" dirty="0">
              <a:solidFill>
                <a:schemeClr val="tx1">
                  <a:lumMod val="50000"/>
                </a:schemeClr>
              </a:solidFill>
            </a:endParaRPr>
          </a:p>
        </p:txBody>
      </p:sp>
      <p:sp>
        <p:nvSpPr>
          <p:cNvPr id="33" name="TextBox 32">
            <a:extLst>
              <a:ext uri="{FF2B5EF4-FFF2-40B4-BE49-F238E27FC236}">
                <a16:creationId xmlns:a16="http://schemas.microsoft.com/office/drawing/2014/main" id="{12DA797E-E438-4743-89AF-34111ED7946C}"/>
              </a:ext>
            </a:extLst>
          </p:cNvPr>
          <p:cNvSpPr txBox="1"/>
          <p:nvPr/>
        </p:nvSpPr>
        <p:spPr>
          <a:xfrm>
            <a:off x="6401594" y="1301270"/>
            <a:ext cx="3519107" cy="461274"/>
          </a:xfrm>
          <a:prstGeom prst="rect">
            <a:avLst/>
          </a:prstGeom>
        </p:spPr>
        <p:txBody>
          <a:bodyPr wrap="square" lIns="0" tIns="0" rIns="0" bIns="0" numCol="1" spcCol="360000" rtlCol="0">
            <a:noAutofit/>
          </a:bodyPr>
          <a:lstStyle/>
          <a:p>
            <a:pPr algn="l">
              <a:lnSpc>
                <a:spcPct val="110000"/>
              </a:lnSpc>
              <a:tabLst/>
            </a:pPr>
            <a:r>
              <a:rPr lang="en-US" sz="3200" dirty="0">
                <a:solidFill>
                  <a:schemeClr val="tx1">
                    <a:lumMod val="50000"/>
                  </a:schemeClr>
                </a:solidFill>
                <a:latin typeface="Montserrat SemiBold" panose="00000700000000000000" pitchFamily="2" charset="0"/>
                <a:ea typeface="Roboto Condensed Light" panose="02000000000000000000" pitchFamily="2" charset="0"/>
              </a:rPr>
              <a:t>$3.92 Million</a:t>
            </a:r>
            <a:endParaRPr lang="en-CA" sz="3200" dirty="0">
              <a:solidFill>
                <a:schemeClr val="tx1">
                  <a:lumMod val="50000"/>
                </a:schemeClr>
              </a:solidFill>
              <a:latin typeface="Montserrat SemiBold" panose="00000700000000000000" pitchFamily="2" charset="0"/>
              <a:ea typeface="Roboto Condensed Light" panose="02000000000000000000" pitchFamily="2" charset="0"/>
            </a:endParaRPr>
          </a:p>
        </p:txBody>
      </p:sp>
      <p:sp>
        <p:nvSpPr>
          <p:cNvPr id="34" name="TextBox 33">
            <a:extLst>
              <a:ext uri="{FF2B5EF4-FFF2-40B4-BE49-F238E27FC236}">
                <a16:creationId xmlns:a16="http://schemas.microsoft.com/office/drawing/2014/main" id="{15A02C75-DB99-47FD-AD0E-BD9942C9C448}"/>
              </a:ext>
            </a:extLst>
          </p:cNvPr>
          <p:cNvSpPr txBox="1"/>
          <p:nvPr/>
        </p:nvSpPr>
        <p:spPr>
          <a:xfrm>
            <a:off x="849311" y="1831922"/>
            <a:ext cx="4771990" cy="261610"/>
          </a:xfrm>
          <a:prstGeom prst="rect">
            <a:avLst/>
          </a:prstGeom>
        </p:spPr>
        <p:txBody>
          <a:bodyPr wrap="square" rtlCol="0">
            <a:spAutoFit/>
          </a:bodyPr>
          <a:lstStyle/>
          <a:p>
            <a:r>
              <a:rPr lang="en-CA" sz="1100" b="1" dirty="0">
                <a:latin typeface="Roboto Condensed Light" panose="02000000000000000000" pitchFamily="2" charset="0"/>
                <a:ea typeface="Roboto Condensed Light" panose="02000000000000000000" pitchFamily="2" charset="0"/>
              </a:rPr>
              <a:t>Source:</a:t>
            </a:r>
            <a:r>
              <a:rPr lang="en-CA" sz="1100" dirty="0">
                <a:latin typeface="Roboto Condensed Light" panose="02000000000000000000" pitchFamily="2" charset="0"/>
                <a:ea typeface="Roboto Condensed Light" panose="02000000000000000000" pitchFamily="2" charset="0"/>
              </a:rPr>
              <a:t> Ponemon Institute, “2019 Cost of a Data Breach Study: Global Overview”</a:t>
            </a:r>
          </a:p>
        </p:txBody>
      </p:sp>
      <p:sp>
        <p:nvSpPr>
          <p:cNvPr id="35" name="TextBox 34">
            <a:extLst>
              <a:ext uri="{FF2B5EF4-FFF2-40B4-BE49-F238E27FC236}">
                <a16:creationId xmlns:a16="http://schemas.microsoft.com/office/drawing/2014/main" id="{87BE34FE-45ED-42D8-84AD-1B73C98EFC13}"/>
              </a:ext>
            </a:extLst>
          </p:cNvPr>
          <p:cNvSpPr txBox="1"/>
          <p:nvPr/>
        </p:nvSpPr>
        <p:spPr>
          <a:xfrm>
            <a:off x="6817785" y="2794170"/>
            <a:ext cx="3719946" cy="276999"/>
          </a:xfrm>
          <a:prstGeom prst="rect">
            <a:avLst/>
          </a:prstGeom>
        </p:spPr>
        <p:txBody>
          <a:bodyPr wrap="square" rtlCol="0">
            <a:spAutoFit/>
          </a:bodyPr>
          <a:lstStyle/>
          <a:p>
            <a:r>
              <a:rPr lang="en-US" sz="1200" dirty="0"/>
              <a:t>.</a:t>
            </a:r>
            <a:endParaRPr lang="en-CA" sz="1200" dirty="0"/>
          </a:p>
        </p:txBody>
      </p:sp>
      <p:sp>
        <p:nvSpPr>
          <p:cNvPr id="39" name="Rectangle 38">
            <a:extLst>
              <a:ext uri="{FF2B5EF4-FFF2-40B4-BE49-F238E27FC236}">
                <a16:creationId xmlns:a16="http://schemas.microsoft.com/office/drawing/2014/main" id="{889D3A53-6FE8-4A77-81E9-37F1165FEA90}"/>
              </a:ext>
            </a:extLst>
          </p:cNvPr>
          <p:cNvSpPr/>
          <p:nvPr/>
        </p:nvSpPr>
        <p:spPr>
          <a:xfrm>
            <a:off x="6668019" y="2746013"/>
            <a:ext cx="4098649" cy="738664"/>
          </a:xfrm>
          <a:prstGeom prst="rect">
            <a:avLst/>
          </a:prstGeom>
          <a:solidFill>
            <a:schemeClr val="accent6">
              <a:lumMod val="20000"/>
              <a:lumOff val="80000"/>
            </a:schemeClr>
          </a:solidFill>
        </p:spPr>
        <p:txBody>
          <a:bodyPr wrap="square">
            <a:spAutoFit/>
          </a:bodyPr>
          <a:lstStyle/>
          <a:p>
            <a:pPr marL="446088" algn="ctr"/>
            <a:r>
              <a:rPr lang="en-US" sz="1400" dirty="0">
                <a:solidFill>
                  <a:schemeClr val="tx1">
                    <a:lumMod val="50000"/>
                  </a:schemeClr>
                </a:solidFill>
                <a:latin typeface="Exo Light" panose="02000303000000000000" pitchFamily="2" charset="0"/>
                <a:ea typeface="Roboto Condensed Light" panose="02000000000000000000" pitchFamily="2" charset="0"/>
              </a:rPr>
              <a:t>Leading incident type is Denial of Service attacks (DoS), taking up to </a:t>
            </a:r>
            <a:r>
              <a:rPr lang="en-US" sz="1400" b="1" dirty="0">
                <a:solidFill>
                  <a:schemeClr val="tx1">
                    <a:lumMod val="50000"/>
                  </a:schemeClr>
                </a:solidFill>
                <a:latin typeface="Exo Light" panose="02000303000000000000" pitchFamily="2" charset="0"/>
                <a:ea typeface="Roboto Condensed Light" panose="02000000000000000000" pitchFamily="2" charset="0"/>
              </a:rPr>
              <a:t>70% </a:t>
            </a:r>
            <a:r>
              <a:rPr lang="en-US" sz="1400" dirty="0">
                <a:solidFill>
                  <a:schemeClr val="tx1">
                    <a:lumMod val="50000"/>
                  </a:schemeClr>
                </a:solidFill>
                <a:latin typeface="Exo Light" panose="02000303000000000000" pitchFamily="2" charset="0"/>
                <a:ea typeface="Roboto Condensed Light" panose="02000000000000000000" pitchFamily="2" charset="0"/>
              </a:rPr>
              <a:t>of all incidents.</a:t>
            </a:r>
            <a:endParaRPr lang="en-CA" sz="1400" dirty="0">
              <a:solidFill>
                <a:schemeClr val="tx1">
                  <a:lumMod val="50000"/>
                </a:schemeClr>
              </a:solidFill>
              <a:latin typeface="Exo Light" panose="02000303000000000000" pitchFamily="2" charset="0"/>
              <a:ea typeface="Roboto Condensed Light" panose="02000000000000000000" pitchFamily="2" charset="0"/>
            </a:endParaRPr>
          </a:p>
        </p:txBody>
      </p:sp>
      <p:sp>
        <p:nvSpPr>
          <p:cNvPr id="40" name="Rectangle 39">
            <a:extLst>
              <a:ext uri="{FF2B5EF4-FFF2-40B4-BE49-F238E27FC236}">
                <a16:creationId xmlns:a16="http://schemas.microsoft.com/office/drawing/2014/main" id="{9F2C88A5-2FB2-4D45-B348-5A477E59A961}"/>
              </a:ext>
            </a:extLst>
          </p:cNvPr>
          <p:cNvSpPr/>
          <p:nvPr/>
        </p:nvSpPr>
        <p:spPr>
          <a:xfrm>
            <a:off x="6667225" y="3814814"/>
            <a:ext cx="4098649" cy="954107"/>
          </a:xfrm>
          <a:prstGeom prst="rect">
            <a:avLst/>
          </a:prstGeom>
          <a:solidFill>
            <a:schemeClr val="accent6">
              <a:lumMod val="20000"/>
              <a:lumOff val="80000"/>
            </a:schemeClr>
          </a:solidFill>
        </p:spPr>
        <p:txBody>
          <a:bodyPr wrap="square">
            <a:spAutoFit/>
          </a:bodyPr>
          <a:lstStyle/>
          <a:p>
            <a:pPr marL="446088" algn="ctr"/>
            <a:r>
              <a:rPr lang="en-US" sz="1400" dirty="0">
                <a:solidFill>
                  <a:schemeClr val="tx1">
                    <a:lumMod val="50000"/>
                  </a:schemeClr>
                </a:solidFill>
                <a:latin typeface="Exo Light" panose="02000303000000000000" pitchFamily="2" charset="0"/>
                <a:ea typeface="Roboto Condensed Light" panose="02000000000000000000" pitchFamily="2" charset="0"/>
              </a:rPr>
              <a:t>When it comes to data breaches, we see that the use of stolen credentials leads to the most cases of confirmed breaches, accounting for </a:t>
            </a:r>
            <a:r>
              <a:rPr lang="en-US" sz="1400" b="1" dirty="0">
                <a:solidFill>
                  <a:schemeClr val="tx1">
                    <a:lumMod val="50000"/>
                  </a:schemeClr>
                </a:solidFill>
                <a:latin typeface="Exo Light" panose="02000303000000000000" pitchFamily="2" charset="0"/>
                <a:ea typeface="Roboto Condensed Light" panose="02000000000000000000" pitchFamily="2" charset="0"/>
              </a:rPr>
              <a:t>29%.</a:t>
            </a:r>
          </a:p>
        </p:txBody>
      </p:sp>
      <p:sp>
        <p:nvSpPr>
          <p:cNvPr id="41" name="Rectangle 40">
            <a:extLst>
              <a:ext uri="{FF2B5EF4-FFF2-40B4-BE49-F238E27FC236}">
                <a16:creationId xmlns:a16="http://schemas.microsoft.com/office/drawing/2014/main" id="{87EC74C0-735C-4CFB-ADD5-C724438E2A3E}"/>
              </a:ext>
            </a:extLst>
          </p:cNvPr>
          <p:cNvSpPr/>
          <p:nvPr/>
        </p:nvSpPr>
        <p:spPr>
          <a:xfrm>
            <a:off x="6817786" y="4974867"/>
            <a:ext cx="3948088" cy="738664"/>
          </a:xfrm>
          <a:prstGeom prst="rect">
            <a:avLst/>
          </a:prstGeom>
        </p:spPr>
        <p:txBody>
          <a:bodyPr wrap="square">
            <a:spAutoFit/>
          </a:bodyPr>
          <a:lstStyle/>
          <a:p>
            <a:r>
              <a:rPr lang="en-US" sz="1400" dirty="0">
                <a:solidFill>
                  <a:schemeClr val="tx1">
                    <a:lumMod val="50000"/>
                  </a:schemeClr>
                </a:solidFill>
                <a:latin typeface="Roboto Condensed Light" panose="02000000000000000000" pitchFamily="2" charset="0"/>
                <a:ea typeface="Roboto Condensed Light" panose="02000000000000000000" pitchFamily="2" charset="0"/>
              </a:rPr>
              <a:t>Personal records tend to be the most compromised data types, while databases tend to be the most frequently involved asset in breaches.</a:t>
            </a:r>
            <a:endParaRPr lang="en-CA"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42" name="Oval 41">
            <a:extLst>
              <a:ext uri="{FF2B5EF4-FFF2-40B4-BE49-F238E27FC236}">
                <a16:creationId xmlns:a16="http://schemas.microsoft.com/office/drawing/2014/main" id="{2CE8B5BC-4208-4BC2-B552-A0CA2DF78CF3}"/>
              </a:ext>
            </a:extLst>
          </p:cNvPr>
          <p:cNvSpPr>
            <a:spLocks noChangeAspect="1"/>
          </p:cNvSpPr>
          <p:nvPr/>
        </p:nvSpPr>
        <p:spPr>
          <a:xfrm>
            <a:off x="6186805" y="2674979"/>
            <a:ext cx="942707" cy="943998"/>
          </a:xfrm>
          <a:prstGeom prst="ellipse">
            <a:avLst/>
          </a:prstGeom>
          <a:gradFill>
            <a:gsLst>
              <a:gs pos="0">
                <a:schemeClr val="accent6"/>
              </a:gs>
              <a:gs pos="100000">
                <a:schemeClr val="accent6">
                  <a:lumMod val="60000"/>
                  <a:lumOff val="40000"/>
                </a:schemeClr>
              </a:gs>
            </a:gsLst>
            <a:lin ang="10800000" scaled="1"/>
          </a:gra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Exo DemiBold" panose="02000703000000000000" pitchFamily="2" charset="0"/>
              </a:rPr>
              <a:t>70%</a:t>
            </a:r>
            <a:endParaRPr lang="en-CA" sz="1600" dirty="0">
              <a:latin typeface="Exo DemiBold" panose="02000703000000000000" pitchFamily="2" charset="0"/>
            </a:endParaRPr>
          </a:p>
        </p:txBody>
      </p:sp>
      <p:sp>
        <p:nvSpPr>
          <p:cNvPr id="43" name="Oval 42">
            <a:extLst>
              <a:ext uri="{FF2B5EF4-FFF2-40B4-BE49-F238E27FC236}">
                <a16:creationId xmlns:a16="http://schemas.microsoft.com/office/drawing/2014/main" id="{0191534D-4917-4D8B-88DC-8A07F603ADC1}"/>
              </a:ext>
            </a:extLst>
          </p:cNvPr>
          <p:cNvSpPr>
            <a:spLocks noChangeAspect="1"/>
          </p:cNvSpPr>
          <p:nvPr/>
        </p:nvSpPr>
        <p:spPr>
          <a:xfrm>
            <a:off x="6172810" y="3824923"/>
            <a:ext cx="942707" cy="943998"/>
          </a:xfrm>
          <a:prstGeom prst="ellipse">
            <a:avLst/>
          </a:prstGeom>
          <a:gradFill>
            <a:gsLst>
              <a:gs pos="0">
                <a:schemeClr val="accent6"/>
              </a:gs>
              <a:gs pos="100000">
                <a:schemeClr val="accent6">
                  <a:lumMod val="60000"/>
                  <a:lumOff val="40000"/>
                </a:schemeClr>
              </a:gs>
            </a:gsLst>
            <a:lin ang="10800000" scaled="1"/>
          </a:gra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Exo DemiBold" panose="02000703000000000000" pitchFamily="2" charset="0"/>
              </a:rPr>
              <a:t>22%</a:t>
            </a:r>
            <a:endParaRPr lang="en-CA" sz="1600" dirty="0">
              <a:latin typeface="Exo DemiBold" panose="02000703000000000000" pitchFamily="2" charset="0"/>
            </a:endParaRPr>
          </a:p>
        </p:txBody>
      </p:sp>
      <p:graphicFrame>
        <p:nvGraphicFramePr>
          <p:cNvPr id="44" name="Chart 43">
            <a:extLst>
              <a:ext uri="{FF2B5EF4-FFF2-40B4-BE49-F238E27FC236}">
                <a16:creationId xmlns:a16="http://schemas.microsoft.com/office/drawing/2014/main" id="{5AE55C37-A390-477A-A6AD-B8DF31324B35}"/>
              </a:ext>
            </a:extLst>
          </p:cNvPr>
          <p:cNvGraphicFramePr/>
          <p:nvPr>
            <p:extLst>
              <p:ext uri="{D42A27DB-BD31-4B8C-83A1-F6EECF244321}">
                <p14:modId xmlns:p14="http://schemas.microsoft.com/office/powerpoint/2010/main" val="76383730"/>
              </p:ext>
            </p:extLst>
          </p:nvPr>
        </p:nvGraphicFramePr>
        <p:xfrm>
          <a:off x="534194" y="2135903"/>
          <a:ext cx="5638617" cy="4645897"/>
        </p:xfrm>
        <a:graphic>
          <a:graphicData uri="http://schemas.openxmlformats.org/drawingml/2006/chart">
            <c:chart xmlns:c="http://schemas.openxmlformats.org/drawingml/2006/chart" xmlns:r="http://schemas.openxmlformats.org/officeDocument/2006/relationships" r:id="rId2"/>
          </a:graphicData>
        </a:graphic>
      </p:graphicFrame>
      <p:sp>
        <p:nvSpPr>
          <p:cNvPr id="45" name="Rectangle 44">
            <a:extLst>
              <a:ext uri="{FF2B5EF4-FFF2-40B4-BE49-F238E27FC236}">
                <a16:creationId xmlns:a16="http://schemas.microsoft.com/office/drawing/2014/main" id="{B982BED7-3C29-4D50-AC1A-1BECFE2162F6}"/>
              </a:ext>
            </a:extLst>
          </p:cNvPr>
          <p:cNvSpPr/>
          <p:nvPr/>
        </p:nvSpPr>
        <p:spPr>
          <a:xfrm>
            <a:off x="6335737" y="2169932"/>
            <a:ext cx="4761623" cy="523220"/>
          </a:xfrm>
          <a:prstGeom prst="rect">
            <a:avLst/>
          </a:prstGeom>
        </p:spPr>
        <p:txBody>
          <a:bodyPr wrap="square">
            <a:spAutoFit/>
          </a:bodyPr>
          <a:lstStyle/>
          <a:p>
            <a:pPr algn="ctr"/>
            <a:r>
              <a:rPr lang="en-CA" sz="1600" b="1" dirty="0">
                <a:solidFill>
                  <a:schemeClr val="tx1">
                    <a:lumMod val="50000"/>
                  </a:schemeClr>
                </a:solidFill>
                <a:latin typeface="Exo DemiBold" panose="02000703000000000000" pitchFamily="2" charset="0"/>
              </a:rPr>
              <a:t>Primary incident type </a:t>
            </a:r>
          </a:p>
          <a:p>
            <a:pPr algn="ctr"/>
            <a:r>
              <a:rPr lang="en-CA" sz="1200" b="1" dirty="0">
                <a:solidFill>
                  <a:schemeClr val="tx1">
                    <a:lumMod val="50000"/>
                  </a:schemeClr>
                </a:solidFill>
                <a:latin typeface="Exo DemiBold" panose="02000703000000000000" pitchFamily="2" charset="0"/>
              </a:rPr>
              <a:t>(with a confirmed data breach)</a:t>
            </a:r>
          </a:p>
        </p:txBody>
      </p:sp>
      <p:sp>
        <p:nvSpPr>
          <p:cNvPr id="46" name="TextBox 45">
            <a:extLst>
              <a:ext uri="{FF2B5EF4-FFF2-40B4-BE49-F238E27FC236}">
                <a16:creationId xmlns:a16="http://schemas.microsoft.com/office/drawing/2014/main" id="{C9D8ADB2-4154-41D2-A8DB-933E219BEF67}"/>
              </a:ext>
            </a:extLst>
          </p:cNvPr>
          <p:cNvSpPr txBox="1"/>
          <p:nvPr/>
        </p:nvSpPr>
        <p:spPr>
          <a:xfrm>
            <a:off x="6258156" y="6330840"/>
            <a:ext cx="4279575" cy="261610"/>
          </a:xfrm>
          <a:prstGeom prst="rect">
            <a:avLst/>
          </a:prstGeom>
        </p:spPr>
        <p:txBody>
          <a:bodyPr wrap="square" rtlCol="0">
            <a:spAutoFit/>
          </a:bodyPr>
          <a:lstStyle/>
          <a:p>
            <a:pPr algn="r"/>
            <a:r>
              <a:rPr lang="en-CA" sz="1100" b="1" dirty="0">
                <a:solidFill>
                  <a:schemeClr val="tx1">
                    <a:lumMod val="50000"/>
                  </a:schemeClr>
                </a:solidFill>
                <a:latin typeface="Roboto Condensed Light" panose="02000000000000000000" pitchFamily="2" charset="0"/>
                <a:ea typeface="Roboto Condensed Light" panose="02000000000000000000" pitchFamily="2" charset="0"/>
              </a:rPr>
              <a:t>Source: </a:t>
            </a:r>
            <a:r>
              <a:rPr lang="en-CA" sz="1100" dirty="0">
                <a:solidFill>
                  <a:schemeClr val="tx1">
                    <a:lumMod val="50000"/>
                  </a:schemeClr>
                </a:solidFill>
                <a:latin typeface="Roboto Condensed Light" panose="02000000000000000000" pitchFamily="2" charset="0"/>
                <a:ea typeface="Roboto Condensed Light" panose="02000000000000000000" pitchFamily="2" charset="0"/>
              </a:rPr>
              <a:t>Verizon, “2019 Data Breach Investigations Report”</a:t>
            </a:r>
          </a:p>
        </p:txBody>
      </p:sp>
    </p:spTree>
    <p:extLst>
      <p:ext uri="{BB962C8B-B14F-4D97-AF65-F5344CB8AC3E}">
        <p14:creationId xmlns:p14="http://schemas.microsoft.com/office/powerpoint/2010/main" val="421039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7D1AD52-AB5C-2240-88DB-C3B03CE6B282}"/>
              </a:ext>
            </a:extLst>
          </p:cNvPr>
          <p:cNvSpPr/>
          <p:nvPr/>
        </p:nvSpPr>
        <p:spPr>
          <a:xfrm>
            <a:off x="0" y="0"/>
            <a:ext cx="12193588" cy="1328738"/>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E5E92"/>
              </a:solidFill>
            </a:endParaRPr>
          </a:p>
        </p:txBody>
      </p:sp>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4106" y="530021"/>
            <a:ext cx="9857488" cy="1130188"/>
          </a:xfrm>
        </p:spPr>
        <p:txBody>
          <a:bodyPr/>
          <a:lstStyle/>
          <a:p>
            <a:r>
              <a:rPr lang="en-US" dirty="0">
                <a:solidFill>
                  <a:schemeClr val="bg1"/>
                </a:solidFill>
              </a:rPr>
              <a:t>Security threats are not going away</a:t>
            </a:r>
          </a:p>
        </p:txBody>
      </p:sp>
      <p:sp>
        <p:nvSpPr>
          <p:cNvPr id="32" name="Rectangle 31">
            <a:extLst>
              <a:ext uri="{FF2B5EF4-FFF2-40B4-BE49-F238E27FC236}">
                <a16:creationId xmlns:a16="http://schemas.microsoft.com/office/drawing/2014/main" id="{E6466AF6-C214-4E69-8379-BD73CB3BF79B}"/>
              </a:ext>
            </a:extLst>
          </p:cNvPr>
          <p:cNvSpPr/>
          <p:nvPr/>
        </p:nvSpPr>
        <p:spPr>
          <a:xfrm>
            <a:off x="1600994" y="6315332"/>
            <a:ext cx="8883732" cy="307777"/>
          </a:xfrm>
          <a:prstGeom prst="rect">
            <a:avLst/>
          </a:prstGeom>
        </p:spPr>
        <p:txBody>
          <a:bodyPr wrap="square">
            <a:spAutoFit/>
          </a:bodyPr>
          <a:lstStyle/>
          <a:p>
            <a:pPr algn="ctr"/>
            <a:r>
              <a:rPr lang="en-CA" sz="1400" b="1" dirty="0">
                <a:solidFill>
                  <a:schemeClr val="accent1"/>
                </a:solidFill>
                <a:latin typeface="Montserrat SemiBold" panose="00000700000000000000" pitchFamily="2" charset="0"/>
              </a:rPr>
              <a:t>An attacker must be successful only once. The defender – you – must be successful every time. </a:t>
            </a:r>
          </a:p>
        </p:txBody>
      </p:sp>
      <p:graphicFrame>
        <p:nvGraphicFramePr>
          <p:cNvPr id="33" name="Chart 32">
            <a:extLst>
              <a:ext uri="{FF2B5EF4-FFF2-40B4-BE49-F238E27FC236}">
                <a16:creationId xmlns:a16="http://schemas.microsoft.com/office/drawing/2014/main" id="{A3CC3B0E-FD92-4DB1-845D-EB199BB4141F}"/>
              </a:ext>
            </a:extLst>
          </p:cNvPr>
          <p:cNvGraphicFramePr/>
          <p:nvPr>
            <p:extLst>
              <p:ext uri="{D42A27DB-BD31-4B8C-83A1-F6EECF244321}">
                <p14:modId xmlns:p14="http://schemas.microsoft.com/office/powerpoint/2010/main" val="3871641532"/>
              </p:ext>
            </p:extLst>
          </p:nvPr>
        </p:nvGraphicFramePr>
        <p:xfrm>
          <a:off x="534194" y="1858759"/>
          <a:ext cx="10439400" cy="4456573"/>
        </p:xfrm>
        <a:graphic>
          <a:graphicData uri="http://schemas.openxmlformats.org/drawingml/2006/chart">
            <c:chart xmlns:c="http://schemas.openxmlformats.org/drawingml/2006/chart" xmlns:r="http://schemas.openxmlformats.org/officeDocument/2006/relationships" r:id="rId2"/>
          </a:graphicData>
        </a:graphic>
      </p:graphicFrame>
      <p:sp>
        <p:nvSpPr>
          <p:cNvPr id="34" name="TextBox 33">
            <a:extLst>
              <a:ext uri="{FF2B5EF4-FFF2-40B4-BE49-F238E27FC236}">
                <a16:creationId xmlns:a16="http://schemas.microsoft.com/office/drawing/2014/main" id="{885553C1-9426-48A8-A7E2-D5A1F2E55B79}"/>
              </a:ext>
            </a:extLst>
          </p:cNvPr>
          <p:cNvSpPr txBox="1"/>
          <p:nvPr/>
        </p:nvSpPr>
        <p:spPr>
          <a:xfrm>
            <a:off x="534195" y="1439484"/>
            <a:ext cx="10545180" cy="355104"/>
          </a:xfrm>
          <a:prstGeom prst="rect">
            <a:avLst/>
          </a:prstGeom>
        </p:spPr>
        <p:txBody>
          <a:bodyPr wrap="square" lIns="0" tIns="0" rIns="0" bIns="0" numCol="1" spcCol="360000" rtlCol="0">
            <a:noAutofit/>
          </a:bodyPr>
          <a:lstStyle/>
          <a:p>
            <a:pPr algn="ctr">
              <a:lnSpc>
                <a:spcPct val="110000"/>
              </a:lnSpc>
              <a:tabLst/>
            </a:pPr>
            <a:r>
              <a:rPr lang="en-US" sz="2000" dirty="0">
                <a:solidFill>
                  <a:schemeClr val="accent1"/>
                </a:solidFill>
                <a:latin typeface="Montserrat SemiBold" panose="00000700000000000000" pitchFamily="2" charset="0"/>
                <a:ea typeface="Roboto Condensed Light" panose="02000000000000000000" pitchFamily="2" charset="0"/>
              </a:rPr>
              <a:t>We continue to see and hear of security breaches occurring regularly.</a:t>
            </a:r>
            <a:endParaRPr lang="en-CA" sz="2000" dirty="0">
              <a:solidFill>
                <a:schemeClr val="accent1"/>
              </a:solidFill>
              <a:latin typeface="Montserrat SemiBold" panose="00000700000000000000" pitchFamily="2" charset="0"/>
              <a:ea typeface="Roboto Condensed Light" panose="02000000000000000000" pitchFamily="2" charset="0"/>
            </a:endParaRPr>
          </a:p>
        </p:txBody>
      </p:sp>
    </p:spTree>
    <p:extLst>
      <p:ext uri="{BB962C8B-B14F-4D97-AF65-F5344CB8AC3E}">
        <p14:creationId xmlns:p14="http://schemas.microsoft.com/office/powerpoint/2010/main" val="2366707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26898AF-7A03-F140-B7B4-6BF59FD40A8E}"/>
              </a:ext>
            </a:extLst>
          </p:cNvPr>
          <p:cNvSpPr>
            <a:spLocks noGrp="1"/>
          </p:cNvSpPr>
          <p:nvPr>
            <p:ph type="body" sz="quarter" idx="11"/>
          </p:nvPr>
        </p:nvSpPr>
        <p:spPr>
          <a:xfrm>
            <a:off x="343457" y="5031196"/>
            <a:ext cx="2653592" cy="1523751"/>
          </a:xfrm>
        </p:spPr>
        <p:txBody>
          <a:bodyPr/>
          <a:lstStyle/>
          <a:p>
            <a:r>
              <a:rPr lang="en-US" dirty="0">
                <a:solidFill>
                  <a:srgbClr val="F17A26"/>
                </a:solidFill>
              </a:rPr>
              <a:t>Maturing from reactive to strategic information security</a:t>
            </a:r>
          </a:p>
        </p:txBody>
      </p:sp>
      <p:sp>
        <p:nvSpPr>
          <p:cNvPr id="3" name="Title 2">
            <a:extLst>
              <a:ext uri="{FF2B5EF4-FFF2-40B4-BE49-F238E27FC236}">
                <a16:creationId xmlns:a16="http://schemas.microsoft.com/office/drawing/2014/main" id="{F68B145A-C295-1547-A8EA-92502FAB1EA7}"/>
              </a:ext>
            </a:extLst>
          </p:cNvPr>
          <p:cNvSpPr>
            <a:spLocks noGrp="1"/>
          </p:cNvSpPr>
          <p:nvPr>
            <p:ph type="title"/>
          </p:nvPr>
        </p:nvSpPr>
        <p:spPr>
          <a:xfrm>
            <a:off x="281255" y="320312"/>
            <a:ext cx="6672725" cy="677350"/>
          </a:xfrm>
        </p:spPr>
        <p:txBody>
          <a:bodyPr/>
          <a:lstStyle/>
          <a:p>
            <a:r>
              <a:rPr lang="en-US" dirty="0"/>
              <a:t>Info-Tech’s approach</a:t>
            </a:r>
          </a:p>
        </p:txBody>
      </p:sp>
      <p:sp>
        <p:nvSpPr>
          <p:cNvPr id="11" name="Text Placeholder 7">
            <a:extLst>
              <a:ext uri="{FF2B5EF4-FFF2-40B4-BE49-F238E27FC236}">
                <a16:creationId xmlns:a16="http://schemas.microsoft.com/office/drawing/2014/main" id="{6B241221-753B-460C-8EA2-8E0C94D4D3DB}"/>
              </a:ext>
            </a:extLst>
          </p:cNvPr>
          <p:cNvSpPr txBox="1">
            <a:spLocks/>
          </p:cNvSpPr>
          <p:nvPr/>
        </p:nvSpPr>
        <p:spPr>
          <a:xfrm>
            <a:off x="8510219" y="1702137"/>
            <a:ext cx="3418132" cy="3307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0000"/>
              </a:lnSpc>
              <a:buFont typeface="+mj-lt"/>
              <a:buAutoNum type="arabicPeriod"/>
            </a:pPr>
            <a:r>
              <a:rPr lang="en-CA" sz="1600" dirty="0">
                <a:solidFill>
                  <a:schemeClr val="bg1"/>
                </a:solidFill>
                <a:latin typeface="Roboto Condensed Light" panose="02000000000000000000" pitchFamily="2" charset="0"/>
              </a:rPr>
              <a:t>A proven, structured approach to mature your information security program from reactive to strategic.</a:t>
            </a:r>
          </a:p>
          <a:p>
            <a:pPr marL="342900" indent="-342900">
              <a:lnSpc>
                <a:spcPct val="110000"/>
              </a:lnSpc>
              <a:buFont typeface="+mj-lt"/>
              <a:buAutoNum type="arabicPeriod"/>
            </a:pPr>
            <a:r>
              <a:rPr lang="en-CA" sz="1600" dirty="0">
                <a:solidFill>
                  <a:schemeClr val="bg1"/>
                </a:solidFill>
                <a:latin typeface="Roboto Condensed Light" panose="02000000000000000000" pitchFamily="2" charset="0"/>
              </a:rPr>
              <a:t>A comprehensive set of tools to take the pain out of each phase in the strategy building exercise.</a:t>
            </a:r>
          </a:p>
          <a:p>
            <a:pPr marL="800100" lvl="1" indent="-342900">
              <a:lnSpc>
                <a:spcPct val="110000"/>
              </a:lnSpc>
              <a:buFont typeface="+mj-lt"/>
              <a:buAutoNum type="arabicPeriod"/>
            </a:pPr>
            <a:endParaRPr lang="en-CA" sz="1200" dirty="0">
              <a:solidFill>
                <a:schemeClr val="bg1"/>
              </a:solidFill>
              <a:latin typeface="Roboto Condensed Light" panose="02000000000000000000" pitchFamily="2" charset="0"/>
            </a:endParaRPr>
          </a:p>
          <a:p>
            <a:pPr marL="342900" indent="-342900">
              <a:lnSpc>
                <a:spcPct val="110000"/>
              </a:lnSpc>
              <a:buFont typeface="+mj-lt"/>
              <a:buAutoNum type="arabicPeriod"/>
            </a:pPr>
            <a:endParaRPr lang="en-CA" sz="1600" dirty="0">
              <a:solidFill>
                <a:schemeClr val="bg1"/>
              </a:solidFill>
              <a:latin typeface="Roboto Condensed Light" panose="02000000000000000000" pitchFamily="2" charset="0"/>
            </a:endParaRPr>
          </a:p>
          <a:p>
            <a:pPr marL="342900" indent="-342900">
              <a:lnSpc>
                <a:spcPct val="110000"/>
              </a:lnSpc>
              <a:buFont typeface="+mj-lt"/>
              <a:buAutoNum type="arabicPeriod"/>
            </a:pPr>
            <a:r>
              <a:rPr lang="en-CA" sz="1600" dirty="0">
                <a:solidFill>
                  <a:schemeClr val="bg1"/>
                </a:solidFill>
                <a:latin typeface="Roboto Condensed Light" panose="02000000000000000000" pitchFamily="2" charset="0"/>
              </a:rPr>
              <a:t>Visually appealing templates to communicate and socialize your security strategy and roadmap to your stakeholders. </a:t>
            </a:r>
            <a:endParaRPr lang="en-US" sz="1600" dirty="0">
              <a:solidFill>
                <a:schemeClr val="bg1"/>
              </a:solidFill>
              <a:latin typeface="Roboto Condensed Light" panose="02000000000000000000" pitchFamily="2" charset="0"/>
            </a:endParaRPr>
          </a:p>
        </p:txBody>
      </p:sp>
      <p:sp>
        <p:nvSpPr>
          <p:cNvPr id="12" name="TextBox 11">
            <a:extLst>
              <a:ext uri="{FF2B5EF4-FFF2-40B4-BE49-F238E27FC236}">
                <a16:creationId xmlns:a16="http://schemas.microsoft.com/office/drawing/2014/main" id="{D8DCEB49-21B5-40C9-8A45-30D7DAAE2A59}"/>
              </a:ext>
            </a:extLst>
          </p:cNvPr>
          <p:cNvSpPr txBox="1"/>
          <p:nvPr>
            <p:custDataLst>
              <p:tags r:id="rId1"/>
            </p:custDataLst>
          </p:nvPr>
        </p:nvSpPr>
        <p:spPr>
          <a:xfrm>
            <a:off x="9019259" y="1022154"/>
            <a:ext cx="2909092" cy="253220"/>
          </a:xfrm>
          <a:prstGeom prst="rect">
            <a:avLst/>
          </a:prstGeom>
        </p:spPr>
        <p:txBody>
          <a:bodyPr vert="horz" wrap="square" lIns="0" tIns="6931" rIns="0" bIns="0" rtlCol="0">
            <a:spAutoFit/>
          </a:bodyPr>
          <a:lstStyle/>
          <a:p>
            <a:pPr marL="7701" marR="242975" algn="ctr">
              <a:spcBef>
                <a:spcPts val="55"/>
              </a:spcBef>
            </a:pPr>
            <a:r>
              <a:rPr lang="en-US" sz="1600" b="1" spc="-30" dirty="0">
                <a:solidFill>
                  <a:schemeClr val="bg1"/>
                </a:solidFill>
                <a:latin typeface="Montserrat" panose="00000500000000000000" pitchFamily="2" charset="0"/>
                <a:cs typeface="Arial Narrow"/>
              </a:rPr>
              <a:t>The Info-Tech difference:</a:t>
            </a:r>
            <a:endParaRPr lang="en-CA" sz="1600" b="1" spc="-30" dirty="0">
              <a:solidFill>
                <a:schemeClr val="bg1"/>
              </a:solidFill>
              <a:latin typeface="Montserrat" panose="00000500000000000000" pitchFamily="2" charset="0"/>
              <a:cs typeface="Arial Narrow"/>
            </a:endParaRPr>
          </a:p>
        </p:txBody>
      </p:sp>
      <p:pic>
        <p:nvPicPr>
          <p:cNvPr id="10" name="Picture 9">
            <a:extLst>
              <a:ext uri="{FF2B5EF4-FFF2-40B4-BE49-F238E27FC236}">
                <a16:creationId xmlns:a16="http://schemas.microsoft.com/office/drawing/2014/main" id="{0791E580-D274-472D-A05A-BF3E98C8EA12}"/>
              </a:ext>
            </a:extLst>
          </p:cNvPr>
          <p:cNvPicPr>
            <a:picLocks noChangeAspect="1"/>
          </p:cNvPicPr>
          <p:nvPr/>
        </p:nvPicPr>
        <p:blipFill>
          <a:blip r:embed="rId3"/>
          <a:stretch>
            <a:fillRect/>
          </a:stretch>
        </p:blipFill>
        <p:spPr>
          <a:xfrm>
            <a:off x="8210701" y="690018"/>
            <a:ext cx="923025" cy="923025"/>
          </a:xfrm>
          <a:prstGeom prst="rect">
            <a:avLst/>
          </a:prstGeom>
        </p:spPr>
      </p:pic>
      <p:grpSp>
        <p:nvGrpSpPr>
          <p:cNvPr id="13" name="Group 12">
            <a:extLst>
              <a:ext uri="{FF2B5EF4-FFF2-40B4-BE49-F238E27FC236}">
                <a16:creationId xmlns:a16="http://schemas.microsoft.com/office/drawing/2014/main" id="{7813F358-589C-41FE-B2E4-9A31D3103475}"/>
              </a:ext>
            </a:extLst>
          </p:cNvPr>
          <p:cNvGrpSpPr/>
          <p:nvPr/>
        </p:nvGrpSpPr>
        <p:grpSpPr>
          <a:xfrm>
            <a:off x="221424" y="1148764"/>
            <a:ext cx="3055527" cy="3056315"/>
            <a:chOff x="3049580" y="381000"/>
            <a:chExt cx="6094430" cy="6096001"/>
          </a:xfrm>
        </p:grpSpPr>
        <p:sp>
          <p:nvSpPr>
            <p:cNvPr id="14" name="Freeform 1">
              <a:extLst>
                <a:ext uri="{FF2B5EF4-FFF2-40B4-BE49-F238E27FC236}">
                  <a16:creationId xmlns:a16="http://schemas.microsoft.com/office/drawing/2014/main" id="{AAB32F3D-A356-4D02-96CD-7A59F5B8DAF1}"/>
                </a:ext>
              </a:extLst>
            </p:cNvPr>
            <p:cNvSpPr>
              <a:spLocks noChangeArrowheads="1"/>
            </p:cNvSpPr>
            <p:nvPr/>
          </p:nvSpPr>
          <p:spPr bwMode="auto">
            <a:xfrm>
              <a:off x="3934759" y="4261698"/>
              <a:ext cx="4324071" cy="2215303"/>
            </a:xfrm>
            <a:custGeom>
              <a:avLst/>
              <a:gdLst>
                <a:gd name="T0" fmla="*/ 12170 w 12171"/>
                <a:gd name="T1" fmla="*/ 3699 h 6234"/>
                <a:gd name="T2" fmla="*/ 12170 w 12171"/>
                <a:gd name="T3" fmla="*/ 3699 h 6234"/>
                <a:gd name="T4" fmla="*/ 6085 w 12171"/>
                <a:gd name="T5" fmla="*/ 6233 h 6234"/>
                <a:gd name="T6" fmla="*/ 6085 w 12171"/>
                <a:gd name="T7" fmla="*/ 6233 h 6234"/>
                <a:gd name="T8" fmla="*/ 0 w 12171"/>
                <a:gd name="T9" fmla="*/ 3699 h 6234"/>
                <a:gd name="T10" fmla="*/ 3701 w 12171"/>
                <a:gd name="T11" fmla="*/ 0 h 6234"/>
                <a:gd name="T12" fmla="*/ 3701 w 12171"/>
                <a:gd name="T13" fmla="*/ 0 h 6234"/>
                <a:gd name="T14" fmla="*/ 6085 w 12171"/>
                <a:gd name="T15" fmla="*/ 1001 h 6234"/>
                <a:gd name="T16" fmla="*/ 6085 w 12171"/>
                <a:gd name="T17" fmla="*/ 1001 h 6234"/>
                <a:gd name="T18" fmla="*/ 8469 w 12171"/>
                <a:gd name="T19" fmla="*/ 0 h 6234"/>
                <a:gd name="T20" fmla="*/ 12170 w 12171"/>
                <a:gd name="T21" fmla="*/ 3699 h 6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71" h="6234">
                  <a:moveTo>
                    <a:pt x="12170" y="3699"/>
                  </a:moveTo>
                  <a:lnTo>
                    <a:pt x="12170" y="3699"/>
                  </a:lnTo>
                  <a:cubicBezTo>
                    <a:pt x="10617" y="5265"/>
                    <a:pt x="8463" y="6233"/>
                    <a:pt x="6085" y="6233"/>
                  </a:cubicBezTo>
                  <a:lnTo>
                    <a:pt x="6085" y="6233"/>
                  </a:lnTo>
                  <a:cubicBezTo>
                    <a:pt x="3706" y="6233"/>
                    <a:pt x="1554" y="5265"/>
                    <a:pt x="0" y="3699"/>
                  </a:cubicBezTo>
                  <a:lnTo>
                    <a:pt x="3701" y="0"/>
                  </a:lnTo>
                  <a:lnTo>
                    <a:pt x="3701" y="0"/>
                  </a:lnTo>
                  <a:cubicBezTo>
                    <a:pt x="4307" y="618"/>
                    <a:pt x="5152" y="1001"/>
                    <a:pt x="6085" y="1001"/>
                  </a:cubicBezTo>
                  <a:lnTo>
                    <a:pt x="6085" y="1001"/>
                  </a:lnTo>
                  <a:cubicBezTo>
                    <a:pt x="7018" y="1001"/>
                    <a:pt x="7863" y="618"/>
                    <a:pt x="8469" y="0"/>
                  </a:cubicBezTo>
                  <a:lnTo>
                    <a:pt x="12170" y="3699"/>
                  </a:lnTo>
                </a:path>
              </a:pathLst>
            </a:custGeom>
            <a:solidFill>
              <a:schemeClr val="accent3"/>
            </a:solidFill>
            <a:ln>
              <a:noFill/>
            </a:ln>
            <a:effectLst/>
          </p:spPr>
          <p:txBody>
            <a:bodyPr wrap="none" anchor="ctr"/>
            <a:lstStyle/>
            <a:p>
              <a:endParaRPr lang="en-US" sz="3266" dirty="0">
                <a:latin typeface="Roboto" panose="02000000000000000000" pitchFamily="2" charset="0"/>
                <a:ea typeface="Roboto" panose="02000000000000000000" pitchFamily="2" charset="0"/>
              </a:endParaRPr>
            </a:p>
          </p:txBody>
        </p:sp>
        <p:sp>
          <p:nvSpPr>
            <p:cNvPr id="15" name="Freeform 2">
              <a:extLst>
                <a:ext uri="{FF2B5EF4-FFF2-40B4-BE49-F238E27FC236}">
                  <a16:creationId xmlns:a16="http://schemas.microsoft.com/office/drawing/2014/main" id="{05F13CFA-68C7-4242-9020-0CB81BA04310}"/>
                </a:ext>
              </a:extLst>
            </p:cNvPr>
            <p:cNvSpPr>
              <a:spLocks noChangeArrowheads="1"/>
            </p:cNvSpPr>
            <p:nvPr/>
          </p:nvSpPr>
          <p:spPr bwMode="auto">
            <a:xfrm>
              <a:off x="6936540" y="1274017"/>
              <a:ext cx="2207470" cy="4302137"/>
            </a:xfrm>
            <a:custGeom>
              <a:avLst/>
              <a:gdLst>
                <a:gd name="T0" fmla="*/ 6213 w 6214"/>
                <a:gd name="T1" fmla="*/ 6066 h 12109"/>
                <a:gd name="T2" fmla="*/ 6213 w 6214"/>
                <a:gd name="T3" fmla="*/ 6066 h 12109"/>
                <a:gd name="T4" fmla="*/ 3720 w 6214"/>
                <a:gd name="T5" fmla="*/ 12108 h 12109"/>
                <a:gd name="T6" fmla="*/ 19 w 6214"/>
                <a:gd name="T7" fmla="*/ 8409 h 12109"/>
                <a:gd name="T8" fmla="*/ 19 w 6214"/>
                <a:gd name="T9" fmla="*/ 8409 h 12109"/>
                <a:gd name="T10" fmla="*/ 980 w 6214"/>
                <a:gd name="T11" fmla="*/ 6066 h 12109"/>
                <a:gd name="T12" fmla="*/ 980 w 6214"/>
                <a:gd name="T13" fmla="*/ 6066 h 12109"/>
                <a:gd name="T14" fmla="*/ 0 w 6214"/>
                <a:gd name="T15" fmla="*/ 3699 h 12109"/>
                <a:gd name="T16" fmla="*/ 3701 w 6214"/>
                <a:gd name="T17" fmla="*/ 0 h 12109"/>
                <a:gd name="T18" fmla="*/ 3701 w 6214"/>
                <a:gd name="T19" fmla="*/ 0 h 12109"/>
                <a:gd name="T20" fmla="*/ 6213 w 6214"/>
                <a:gd name="T21" fmla="*/ 6066 h 12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14" h="12109">
                  <a:moveTo>
                    <a:pt x="6213" y="6066"/>
                  </a:moveTo>
                  <a:lnTo>
                    <a:pt x="6213" y="6066"/>
                  </a:lnTo>
                  <a:cubicBezTo>
                    <a:pt x="6213" y="8424"/>
                    <a:pt x="5262" y="10558"/>
                    <a:pt x="3720" y="12108"/>
                  </a:cubicBezTo>
                  <a:lnTo>
                    <a:pt x="19" y="8409"/>
                  </a:lnTo>
                  <a:lnTo>
                    <a:pt x="19" y="8409"/>
                  </a:lnTo>
                  <a:cubicBezTo>
                    <a:pt x="615" y="7806"/>
                    <a:pt x="980" y="6978"/>
                    <a:pt x="980" y="6066"/>
                  </a:cubicBezTo>
                  <a:lnTo>
                    <a:pt x="980" y="6066"/>
                  </a:lnTo>
                  <a:cubicBezTo>
                    <a:pt x="980" y="5142"/>
                    <a:pt x="607" y="4304"/>
                    <a:pt x="0" y="3699"/>
                  </a:cubicBezTo>
                  <a:lnTo>
                    <a:pt x="3701" y="0"/>
                  </a:lnTo>
                  <a:lnTo>
                    <a:pt x="3701" y="0"/>
                  </a:lnTo>
                  <a:cubicBezTo>
                    <a:pt x="5253" y="1551"/>
                    <a:pt x="6213" y="3697"/>
                    <a:pt x="6213" y="6066"/>
                  </a:cubicBezTo>
                </a:path>
              </a:pathLst>
            </a:custGeom>
            <a:solidFill>
              <a:schemeClr val="accent2"/>
            </a:solidFill>
            <a:ln>
              <a:noFill/>
            </a:ln>
            <a:effectLst/>
          </p:spPr>
          <p:txBody>
            <a:bodyPr wrap="none" anchor="ctr"/>
            <a:lstStyle/>
            <a:p>
              <a:endParaRPr lang="en-US" sz="3266" dirty="0">
                <a:latin typeface="Roboto" panose="02000000000000000000" pitchFamily="2" charset="0"/>
                <a:ea typeface="Roboto" panose="02000000000000000000" pitchFamily="2" charset="0"/>
              </a:endParaRPr>
            </a:p>
          </p:txBody>
        </p:sp>
        <p:sp>
          <p:nvSpPr>
            <p:cNvPr id="18" name="Freeform 3">
              <a:extLst>
                <a:ext uri="{FF2B5EF4-FFF2-40B4-BE49-F238E27FC236}">
                  <a16:creationId xmlns:a16="http://schemas.microsoft.com/office/drawing/2014/main" id="{D1DF8B60-E4B0-47A0-8C9E-87FF374F2910}"/>
                </a:ext>
              </a:extLst>
            </p:cNvPr>
            <p:cNvSpPr>
              <a:spLocks noChangeArrowheads="1"/>
            </p:cNvSpPr>
            <p:nvPr/>
          </p:nvSpPr>
          <p:spPr bwMode="auto">
            <a:xfrm>
              <a:off x="3942593" y="381000"/>
              <a:ext cx="4309970" cy="2207470"/>
            </a:xfrm>
            <a:custGeom>
              <a:avLst/>
              <a:gdLst>
                <a:gd name="T0" fmla="*/ 12130 w 12131"/>
                <a:gd name="T1" fmla="*/ 2513 h 6213"/>
                <a:gd name="T2" fmla="*/ 8429 w 12131"/>
                <a:gd name="T3" fmla="*/ 6212 h 6213"/>
                <a:gd name="T4" fmla="*/ 8429 w 12131"/>
                <a:gd name="T5" fmla="*/ 6212 h 6213"/>
                <a:gd name="T6" fmla="*/ 6064 w 12131"/>
                <a:gd name="T7" fmla="*/ 5232 h 6213"/>
                <a:gd name="T8" fmla="*/ 6064 w 12131"/>
                <a:gd name="T9" fmla="*/ 5232 h 6213"/>
                <a:gd name="T10" fmla="*/ 3700 w 12131"/>
                <a:gd name="T11" fmla="*/ 6212 h 6213"/>
                <a:gd name="T12" fmla="*/ 0 w 12131"/>
                <a:gd name="T13" fmla="*/ 2513 h 6213"/>
                <a:gd name="T14" fmla="*/ 0 w 12131"/>
                <a:gd name="T15" fmla="*/ 2513 h 6213"/>
                <a:gd name="T16" fmla="*/ 6064 w 12131"/>
                <a:gd name="T17" fmla="*/ 0 h 6213"/>
                <a:gd name="T18" fmla="*/ 6064 w 12131"/>
                <a:gd name="T19" fmla="*/ 0 h 6213"/>
                <a:gd name="T20" fmla="*/ 12130 w 12131"/>
                <a:gd name="T21" fmla="*/ 2513 h 6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31" h="6213">
                  <a:moveTo>
                    <a:pt x="12130" y="2513"/>
                  </a:moveTo>
                  <a:lnTo>
                    <a:pt x="8429" y="6212"/>
                  </a:lnTo>
                  <a:lnTo>
                    <a:pt x="8429" y="6212"/>
                  </a:lnTo>
                  <a:cubicBezTo>
                    <a:pt x="7824" y="5607"/>
                    <a:pt x="6988" y="5232"/>
                    <a:pt x="6064" y="5232"/>
                  </a:cubicBezTo>
                  <a:lnTo>
                    <a:pt x="6064" y="5232"/>
                  </a:lnTo>
                  <a:cubicBezTo>
                    <a:pt x="5141" y="5232"/>
                    <a:pt x="4305" y="5607"/>
                    <a:pt x="3700" y="6212"/>
                  </a:cubicBezTo>
                  <a:lnTo>
                    <a:pt x="0" y="2513"/>
                  </a:lnTo>
                  <a:lnTo>
                    <a:pt x="0" y="2513"/>
                  </a:lnTo>
                  <a:cubicBezTo>
                    <a:pt x="1552" y="960"/>
                    <a:pt x="3697" y="0"/>
                    <a:pt x="6064" y="0"/>
                  </a:cubicBezTo>
                  <a:lnTo>
                    <a:pt x="6064" y="0"/>
                  </a:lnTo>
                  <a:cubicBezTo>
                    <a:pt x="8432" y="0"/>
                    <a:pt x="10578" y="960"/>
                    <a:pt x="12130" y="2513"/>
                  </a:cubicBezTo>
                </a:path>
              </a:pathLst>
            </a:custGeom>
            <a:solidFill>
              <a:schemeClr val="accent1"/>
            </a:solidFill>
            <a:ln>
              <a:noFill/>
            </a:ln>
            <a:effectLst/>
          </p:spPr>
          <p:txBody>
            <a:bodyPr wrap="none" anchor="ctr"/>
            <a:lstStyle/>
            <a:p>
              <a:endParaRPr lang="en-US" sz="3266" dirty="0">
                <a:latin typeface="Roboto" panose="02000000000000000000" pitchFamily="2" charset="0"/>
                <a:ea typeface="Roboto" panose="02000000000000000000" pitchFamily="2" charset="0"/>
              </a:endParaRPr>
            </a:p>
          </p:txBody>
        </p:sp>
        <p:sp>
          <p:nvSpPr>
            <p:cNvPr id="20" name="Freeform 4">
              <a:extLst>
                <a:ext uri="{FF2B5EF4-FFF2-40B4-BE49-F238E27FC236}">
                  <a16:creationId xmlns:a16="http://schemas.microsoft.com/office/drawing/2014/main" id="{8A6E9DE4-6ACC-4B68-BD08-EB8B97444DCA}"/>
                </a:ext>
              </a:extLst>
            </p:cNvPr>
            <p:cNvSpPr>
              <a:spLocks noChangeArrowheads="1"/>
            </p:cNvSpPr>
            <p:nvPr/>
          </p:nvSpPr>
          <p:spPr bwMode="auto">
            <a:xfrm>
              <a:off x="3049580" y="1274017"/>
              <a:ext cx="2207469" cy="4302137"/>
            </a:xfrm>
            <a:custGeom>
              <a:avLst/>
              <a:gdLst>
                <a:gd name="T0" fmla="*/ 5233 w 6214"/>
                <a:gd name="T1" fmla="*/ 6066 h 12109"/>
                <a:gd name="T2" fmla="*/ 5233 w 6214"/>
                <a:gd name="T3" fmla="*/ 6066 h 12109"/>
                <a:gd name="T4" fmla="*/ 6193 w 6214"/>
                <a:gd name="T5" fmla="*/ 8409 h 12109"/>
                <a:gd name="T6" fmla="*/ 2492 w 6214"/>
                <a:gd name="T7" fmla="*/ 12108 h 12109"/>
                <a:gd name="T8" fmla="*/ 2492 w 6214"/>
                <a:gd name="T9" fmla="*/ 12108 h 12109"/>
                <a:gd name="T10" fmla="*/ 0 w 6214"/>
                <a:gd name="T11" fmla="*/ 6066 h 12109"/>
                <a:gd name="T12" fmla="*/ 0 w 6214"/>
                <a:gd name="T13" fmla="*/ 6066 h 12109"/>
                <a:gd name="T14" fmla="*/ 2513 w 6214"/>
                <a:gd name="T15" fmla="*/ 0 h 12109"/>
                <a:gd name="T16" fmla="*/ 6213 w 6214"/>
                <a:gd name="T17" fmla="*/ 3699 h 12109"/>
                <a:gd name="T18" fmla="*/ 6213 w 6214"/>
                <a:gd name="T19" fmla="*/ 3699 h 12109"/>
                <a:gd name="T20" fmla="*/ 5233 w 6214"/>
                <a:gd name="T21" fmla="*/ 6066 h 12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14" h="12109">
                  <a:moveTo>
                    <a:pt x="5233" y="6066"/>
                  </a:moveTo>
                  <a:lnTo>
                    <a:pt x="5233" y="6066"/>
                  </a:lnTo>
                  <a:cubicBezTo>
                    <a:pt x="5233" y="6978"/>
                    <a:pt x="5599" y="7806"/>
                    <a:pt x="6193" y="8409"/>
                  </a:cubicBezTo>
                  <a:lnTo>
                    <a:pt x="2492" y="12108"/>
                  </a:lnTo>
                  <a:lnTo>
                    <a:pt x="2492" y="12108"/>
                  </a:lnTo>
                  <a:cubicBezTo>
                    <a:pt x="951" y="10558"/>
                    <a:pt x="0" y="8424"/>
                    <a:pt x="0" y="6066"/>
                  </a:cubicBezTo>
                  <a:lnTo>
                    <a:pt x="0" y="6066"/>
                  </a:lnTo>
                  <a:cubicBezTo>
                    <a:pt x="0" y="3697"/>
                    <a:pt x="960" y="1551"/>
                    <a:pt x="2513" y="0"/>
                  </a:cubicBezTo>
                  <a:lnTo>
                    <a:pt x="6213" y="3699"/>
                  </a:lnTo>
                  <a:lnTo>
                    <a:pt x="6213" y="3699"/>
                  </a:lnTo>
                  <a:cubicBezTo>
                    <a:pt x="5607" y="4304"/>
                    <a:pt x="5233" y="5142"/>
                    <a:pt x="5233" y="6066"/>
                  </a:cubicBezTo>
                </a:path>
              </a:pathLst>
            </a:custGeom>
            <a:solidFill>
              <a:schemeClr val="accent4"/>
            </a:solidFill>
            <a:ln>
              <a:noFill/>
            </a:ln>
            <a:effectLst/>
          </p:spPr>
          <p:txBody>
            <a:bodyPr wrap="none" anchor="ctr"/>
            <a:lstStyle/>
            <a:p>
              <a:endParaRPr lang="en-US" sz="3266" dirty="0">
                <a:latin typeface="Roboto" panose="02000000000000000000" pitchFamily="2" charset="0"/>
                <a:ea typeface="Roboto" panose="02000000000000000000" pitchFamily="2" charset="0"/>
              </a:endParaRPr>
            </a:p>
          </p:txBody>
        </p:sp>
        <p:sp>
          <p:nvSpPr>
            <p:cNvPr id="21" name="Freeform 5">
              <a:extLst>
                <a:ext uri="{FF2B5EF4-FFF2-40B4-BE49-F238E27FC236}">
                  <a16:creationId xmlns:a16="http://schemas.microsoft.com/office/drawing/2014/main" id="{AA776F17-2628-48A2-BA2D-EA6AB4E56773}"/>
                </a:ext>
              </a:extLst>
            </p:cNvPr>
            <p:cNvSpPr>
              <a:spLocks noChangeArrowheads="1"/>
            </p:cNvSpPr>
            <p:nvPr/>
          </p:nvSpPr>
          <p:spPr bwMode="auto">
            <a:xfrm>
              <a:off x="3665289" y="1020860"/>
              <a:ext cx="1765663" cy="1765662"/>
            </a:xfrm>
            <a:custGeom>
              <a:avLst/>
              <a:gdLst>
                <a:gd name="T0" fmla="*/ 3817 w 4969"/>
                <a:gd name="T1" fmla="*/ 1150 h 4969"/>
                <a:gd name="T2" fmla="*/ 0 w 4969"/>
                <a:gd name="T3" fmla="*/ 0 h 4969"/>
                <a:gd name="T4" fmla="*/ 4968 w 4969"/>
                <a:gd name="T5" fmla="*/ 4968 h 4969"/>
                <a:gd name="T6" fmla="*/ 3817 w 4969"/>
                <a:gd name="T7" fmla="*/ 1150 h 4969"/>
              </a:gdLst>
              <a:ahLst/>
              <a:cxnLst>
                <a:cxn ang="0">
                  <a:pos x="T0" y="T1"/>
                </a:cxn>
                <a:cxn ang="0">
                  <a:pos x="T2" y="T3"/>
                </a:cxn>
                <a:cxn ang="0">
                  <a:pos x="T4" y="T5"/>
                </a:cxn>
                <a:cxn ang="0">
                  <a:pos x="T6" y="T7"/>
                </a:cxn>
              </a:cxnLst>
              <a:rect l="0" t="0" r="r" b="b"/>
              <a:pathLst>
                <a:path w="4969" h="4969">
                  <a:moveTo>
                    <a:pt x="3817" y="1150"/>
                  </a:moveTo>
                  <a:lnTo>
                    <a:pt x="0" y="0"/>
                  </a:lnTo>
                  <a:lnTo>
                    <a:pt x="4968" y="4968"/>
                  </a:lnTo>
                  <a:lnTo>
                    <a:pt x="3817" y="1150"/>
                  </a:lnTo>
                </a:path>
              </a:pathLst>
            </a:custGeom>
            <a:solidFill>
              <a:schemeClr val="accent4"/>
            </a:solidFill>
            <a:ln>
              <a:noFill/>
            </a:ln>
            <a:effectLst/>
          </p:spPr>
          <p:txBody>
            <a:bodyPr wrap="none" anchor="ctr"/>
            <a:lstStyle/>
            <a:p>
              <a:endParaRPr lang="en-US" sz="3266" dirty="0">
                <a:latin typeface="Roboto" panose="02000000000000000000" pitchFamily="2" charset="0"/>
                <a:ea typeface="Roboto" panose="02000000000000000000" pitchFamily="2" charset="0"/>
              </a:endParaRPr>
            </a:p>
          </p:txBody>
        </p:sp>
        <p:sp>
          <p:nvSpPr>
            <p:cNvPr id="22" name="Freeform 6">
              <a:extLst>
                <a:ext uri="{FF2B5EF4-FFF2-40B4-BE49-F238E27FC236}">
                  <a16:creationId xmlns:a16="http://schemas.microsoft.com/office/drawing/2014/main" id="{029324B1-35BC-4DFE-8C1A-13DE7D6E8D3D}"/>
                </a:ext>
              </a:extLst>
            </p:cNvPr>
            <p:cNvSpPr>
              <a:spLocks noChangeArrowheads="1"/>
            </p:cNvSpPr>
            <p:nvPr/>
          </p:nvSpPr>
          <p:spPr bwMode="auto">
            <a:xfrm>
              <a:off x="6706238" y="1038363"/>
              <a:ext cx="1765662" cy="1765662"/>
            </a:xfrm>
            <a:custGeom>
              <a:avLst/>
              <a:gdLst>
                <a:gd name="T0" fmla="*/ 3818 w 4970"/>
                <a:gd name="T1" fmla="*/ 3818 h 4969"/>
                <a:gd name="T2" fmla="*/ 4969 w 4970"/>
                <a:gd name="T3" fmla="*/ 0 h 4969"/>
                <a:gd name="T4" fmla="*/ 0 w 4970"/>
                <a:gd name="T5" fmla="*/ 4968 h 4969"/>
                <a:gd name="T6" fmla="*/ 3818 w 4970"/>
                <a:gd name="T7" fmla="*/ 3818 h 4969"/>
              </a:gdLst>
              <a:ahLst/>
              <a:cxnLst>
                <a:cxn ang="0">
                  <a:pos x="T0" y="T1"/>
                </a:cxn>
                <a:cxn ang="0">
                  <a:pos x="T2" y="T3"/>
                </a:cxn>
                <a:cxn ang="0">
                  <a:pos x="T4" y="T5"/>
                </a:cxn>
                <a:cxn ang="0">
                  <a:pos x="T6" y="T7"/>
                </a:cxn>
              </a:cxnLst>
              <a:rect l="0" t="0" r="r" b="b"/>
              <a:pathLst>
                <a:path w="4970" h="4969">
                  <a:moveTo>
                    <a:pt x="3818" y="3818"/>
                  </a:moveTo>
                  <a:lnTo>
                    <a:pt x="4969" y="0"/>
                  </a:lnTo>
                  <a:lnTo>
                    <a:pt x="0" y="4968"/>
                  </a:lnTo>
                  <a:lnTo>
                    <a:pt x="3818" y="3818"/>
                  </a:lnTo>
                </a:path>
              </a:pathLst>
            </a:custGeom>
            <a:solidFill>
              <a:schemeClr val="accent1"/>
            </a:solidFill>
            <a:ln>
              <a:noFill/>
            </a:ln>
            <a:effectLst/>
          </p:spPr>
          <p:txBody>
            <a:bodyPr wrap="none" anchor="ctr"/>
            <a:lstStyle/>
            <a:p>
              <a:endParaRPr lang="en-US" sz="3266" dirty="0">
                <a:latin typeface="Roboto" panose="02000000000000000000" pitchFamily="2" charset="0"/>
                <a:ea typeface="Roboto" panose="02000000000000000000" pitchFamily="2" charset="0"/>
              </a:endParaRPr>
            </a:p>
          </p:txBody>
        </p:sp>
        <p:sp>
          <p:nvSpPr>
            <p:cNvPr id="23" name="Freeform 7">
              <a:extLst>
                <a:ext uri="{FF2B5EF4-FFF2-40B4-BE49-F238E27FC236}">
                  <a16:creationId xmlns:a16="http://schemas.microsoft.com/office/drawing/2014/main" id="{06838F53-8A41-4B12-867C-F326433D2052}"/>
                </a:ext>
              </a:extLst>
            </p:cNvPr>
            <p:cNvSpPr>
              <a:spLocks noChangeArrowheads="1"/>
            </p:cNvSpPr>
            <p:nvPr/>
          </p:nvSpPr>
          <p:spPr bwMode="auto">
            <a:xfrm>
              <a:off x="6734438" y="4024479"/>
              <a:ext cx="1765662" cy="1765662"/>
            </a:xfrm>
            <a:custGeom>
              <a:avLst/>
              <a:gdLst>
                <a:gd name="T0" fmla="*/ 1150 w 4969"/>
                <a:gd name="T1" fmla="*/ 3818 h 4969"/>
                <a:gd name="T2" fmla="*/ 4968 w 4969"/>
                <a:gd name="T3" fmla="*/ 4968 h 4969"/>
                <a:gd name="T4" fmla="*/ 0 w 4969"/>
                <a:gd name="T5" fmla="*/ 0 h 4969"/>
                <a:gd name="T6" fmla="*/ 1150 w 4969"/>
                <a:gd name="T7" fmla="*/ 3818 h 4969"/>
              </a:gdLst>
              <a:ahLst/>
              <a:cxnLst>
                <a:cxn ang="0">
                  <a:pos x="T0" y="T1"/>
                </a:cxn>
                <a:cxn ang="0">
                  <a:pos x="T2" y="T3"/>
                </a:cxn>
                <a:cxn ang="0">
                  <a:pos x="T4" y="T5"/>
                </a:cxn>
                <a:cxn ang="0">
                  <a:pos x="T6" y="T7"/>
                </a:cxn>
              </a:cxnLst>
              <a:rect l="0" t="0" r="r" b="b"/>
              <a:pathLst>
                <a:path w="4969" h="4969">
                  <a:moveTo>
                    <a:pt x="1150" y="3818"/>
                  </a:moveTo>
                  <a:lnTo>
                    <a:pt x="4968" y="4968"/>
                  </a:lnTo>
                  <a:lnTo>
                    <a:pt x="0" y="0"/>
                  </a:lnTo>
                  <a:lnTo>
                    <a:pt x="1150" y="3818"/>
                  </a:lnTo>
                </a:path>
              </a:pathLst>
            </a:custGeom>
            <a:solidFill>
              <a:schemeClr val="accent2"/>
            </a:solidFill>
            <a:ln>
              <a:noFill/>
            </a:ln>
            <a:effectLst/>
          </p:spPr>
          <p:txBody>
            <a:bodyPr wrap="none" anchor="ctr"/>
            <a:lstStyle/>
            <a:p>
              <a:endParaRPr lang="en-US" sz="3266" dirty="0">
                <a:latin typeface="Roboto" panose="02000000000000000000" pitchFamily="2" charset="0"/>
                <a:ea typeface="Roboto" panose="02000000000000000000" pitchFamily="2" charset="0"/>
              </a:endParaRPr>
            </a:p>
          </p:txBody>
        </p:sp>
        <p:sp>
          <p:nvSpPr>
            <p:cNvPr id="24" name="Freeform 8">
              <a:extLst>
                <a:ext uri="{FF2B5EF4-FFF2-40B4-BE49-F238E27FC236}">
                  <a16:creationId xmlns:a16="http://schemas.microsoft.com/office/drawing/2014/main" id="{7343745F-EF7A-4465-AED2-2A28FA6527B9}"/>
                </a:ext>
              </a:extLst>
            </p:cNvPr>
            <p:cNvSpPr>
              <a:spLocks noChangeArrowheads="1"/>
            </p:cNvSpPr>
            <p:nvPr/>
          </p:nvSpPr>
          <p:spPr bwMode="auto">
            <a:xfrm>
              <a:off x="3721690" y="4050842"/>
              <a:ext cx="1765663" cy="1765662"/>
            </a:xfrm>
            <a:custGeom>
              <a:avLst/>
              <a:gdLst>
                <a:gd name="T0" fmla="*/ 1150 w 4969"/>
                <a:gd name="T1" fmla="*/ 1151 h 4969"/>
                <a:gd name="T2" fmla="*/ 0 w 4969"/>
                <a:gd name="T3" fmla="*/ 4968 h 4969"/>
                <a:gd name="T4" fmla="*/ 4968 w 4969"/>
                <a:gd name="T5" fmla="*/ 0 h 4969"/>
                <a:gd name="T6" fmla="*/ 1150 w 4969"/>
                <a:gd name="T7" fmla="*/ 1151 h 4969"/>
              </a:gdLst>
              <a:ahLst/>
              <a:cxnLst>
                <a:cxn ang="0">
                  <a:pos x="T0" y="T1"/>
                </a:cxn>
                <a:cxn ang="0">
                  <a:pos x="T2" y="T3"/>
                </a:cxn>
                <a:cxn ang="0">
                  <a:pos x="T4" y="T5"/>
                </a:cxn>
                <a:cxn ang="0">
                  <a:pos x="T6" y="T7"/>
                </a:cxn>
              </a:cxnLst>
              <a:rect l="0" t="0" r="r" b="b"/>
              <a:pathLst>
                <a:path w="4969" h="4969">
                  <a:moveTo>
                    <a:pt x="1150" y="1151"/>
                  </a:moveTo>
                  <a:lnTo>
                    <a:pt x="0" y="4968"/>
                  </a:lnTo>
                  <a:lnTo>
                    <a:pt x="4968" y="0"/>
                  </a:lnTo>
                  <a:lnTo>
                    <a:pt x="1150" y="1151"/>
                  </a:lnTo>
                </a:path>
              </a:pathLst>
            </a:custGeom>
            <a:solidFill>
              <a:schemeClr val="accent3"/>
            </a:solidFill>
            <a:ln>
              <a:noFill/>
            </a:ln>
            <a:effectLst/>
          </p:spPr>
          <p:txBody>
            <a:bodyPr wrap="none" anchor="ctr"/>
            <a:lstStyle/>
            <a:p>
              <a:endParaRPr lang="en-US" sz="3266" dirty="0">
                <a:latin typeface="Roboto" panose="02000000000000000000" pitchFamily="2" charset="0"/>
                <a:ea typeface="Roboto" panose="02000000000000000000" pitchFamily="2" charset="0"/>
              </a:endParaRPr>
            </a:p>
          </p:txBody>
        </p:sp>
        <p:sp>
          <p:nvSpPr>
            <p:cNvPr id="25" name="TextBox 24">
              <a:extLst>
                <a:ext uri="{FF2B5EF4-FFF2-40B4-BE49-F238E27FC236}">
                  <a16:creationId xmlns:a16="http://schemas.microsoft.com/office/drawing/2014/main" id="{70B0C785-EFB2-4C85-A154-0063B57ED6E8}"/>
                </a:ext>
              </a:extLst>
            </p:cNvPr>
            <p:cNvSpPr txBox="1"/>
            <p:nvPr/>
          </p:nvSpPr>
          <p:spPr>
            <a:xfrm>
              <a:off x="5228812" y="2877667"/>
              <a:ext cx="1762343" cy="1043593"/>
            </a:xfrm>
            <a:prstGeom prst="rect">
              <a:avLst/>
            </a:prstGeom>
            <a:noFill/>
          </p:spPr>
          <p:txBody>
            <a:bodyPr wrap="none" rtlCol="0" anchor="ctr">
              <a:spAutoFit/>
            </a:bodyPr>
            <a:lstStyle/>
            <a:p>
              <a:pPr algn="ctr"/>
              <a:r>
                <a:rPr lang="en-US" sz="1400" b="1" dirty="0">
                  <a:solidFill>
                    <a:schemeClr val="tx2"/>
                  </a:solidFill>
                  <a:latin typeface="Roboto" panose="02000000000000000000" pitchFamily="2" charset="0"/>
                  <a:ea typeface="Roboto" panose="02000000000000000000" pitchFamily="2" charset="0"/>
                  <a:cs typeface="Poppins" pitchFamily="2" charset="77"/>
                </a:rPr>
                <a:t>Reactive</a:t>
              </a:r>
            </a:p>
            <a:p>
              <a:pPr algn="ctr"/>
              <a:r>
                <a:rPr lang="en-US" sz="1400" b="1" dirty="0">
                  <a:solidFill>
                    <a:schemeClr val="tx2"/>
                  </a:solidFill>
                  <a:latin typeface="Roboto" panose="02000000000000000000" pitchFamily="2" charset="0"/>
                  <a:ea typeface="Roboto" panose="02000000000000000000" pitchFamily="2" charset="0"/>
                  <a:cs typeface="Poppins" pitchFamily="2" charset="77"/>
                </a:rPr>
                <a:t>Security</a:t>
              </a:r>
            </a:p>
          </p:txBody>
        </p:sp>
        <p:sp>
          <p:nvSpPr>
            <p:cNvPr id="30" name="Subtitle 2">
              <a:extLst>
                <a:ext uri="{FF2B5EF4-FFF2-40B4-BE49-F238E27FC236}">
                  <a16:creationId xmlns:a16="http://schemas.microsoft.com/office/drawing/2014/main" id="{7B768979-F6F0-4DE1-A9BF-10E3AFF97230}"/>
                </a:ext>
              </a:extLst>
            </p:cNvPr>
            <p:cNvSpPr txBox="1">
              <a:spLocks/>
            </p:cNvSpPr>
            <p:nvPr/>
          </p:nvSpPr>
          <p:spPr>
            <a:xfrm>
              <a:off x="3266574" y="2548188"/>
              <a:ext cx="1604773" cy="96775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bg1"/>
                  </a:solidFill>
                  <a:latin typeface="Roboto" panose="02000000000000000000" pitchFamily="2" charset="0"/>
                  <a:ea typeface="Roboto" panose="02000000000000000000" pitchFamily="2" charset="0"/>
                  <a:cs typeface="Mukta ExtraLight" panose="020B0000000000000000" pitchFamily="34" charset="77"/>
                </a:rPr>
                <a:t>Mitigate the threat</a:t>
              </a:r>
            </a:p>
          </p:txBody>
        </p:sp>
        <p:sp>
          <p:nvSpPr>
            <p:cNvPr id="31" name="Subtitle 2">
              <a:extLst>
                <a:ext uri="{FF2B5EF4-FFF2-40B4-BE49-F238E27FC236}">
                  <a16:creationId xmlns:a16="http://schemas.microsoft.com/office/drawing/2014/main" id="{CF8D3313-851A-4E68-8467-319AA684E03C}"/>
                </a:ext>
              </a:extLst>
            </p:cNvPr>
            <p:cNvSpPr txBox="1">
              <a:spLocks/>
            </p:cNvSpPr>
            <p:nvPr/>
          </p:nvSpPr>
          <p:spPr>
            <a:xfrm>
              <a:off x="4529681" y="4922964"/>
              <a:ext cx="2204758" cy="96775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tx1">
                      <a:lumMod val="75000"/>
                    </a:schemeClr>
                  </a:solidFill>
                  <a:latin typeface="Roboto" panose="02000000000000000000" pitchFamily="2" charset="0"/>
                  <a:ea typeface="Roboto" panose="02000000000000000000" pitchFamily="2" charset="0"/>
                  <a:cs typeface="Mukta ExtraLight" panose="020B0000000000000000" pitchFamily="34" charset="77"/>
                </a:rPr>
                <a:t>Purchase new security tool</a:t>
              </a:r>
            </a:p>
          </p:txBody>
        </p:sp>
        <p:sp>
          <p:nvSpPr>
            <p:cNvPr id="32" name="Subtitle 2">
              <a:extLst>
                <a:ext uri="{FF2B5EF4-FFF2-40B4-BE49-F238E27FC236}">
                  <a16:creationId xmlns:a16="http://schemas.microsoft.com/office/drawing/2014/main" id="{08438E13-CF17-48D8-ABE1-39B4F5A7D4AA}"/>
                </a:ext>
              </a:extLst>
            </p:cNvPr>
            <p:cNvSpPr txBox="1">
              <a:spLocks/>
            </p:cNvSpPr>
            <p:nvPr/>
          </p:nvSpPr>
          <p:spPr>
            <a:xfrm>
              <a:off x="7308977" y="2995287"/>
              <a:ext cx="1603779" cy="188857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bg1"/>
                  </a:solidFill>
                  <a:latin typeface="Roboto" panose="02000000000000000000" pitchFamily="2" charset="0"/>
                  <a:ea typeface="Roboto" panose="02000000000000000000" pitchFamily="2" charset="0"/>
                  <a:cs typeface="Mukta ExtraLight" panose="020B0000000000000000" pitchFamily="34" charset="77"/>
                </a:rPr>
                <a:t>Identify new security threat</a:t>
              </a:r>
            </a:p>
          </p:txBody>
        </p:sp>
        <p:sp>
          <p:nvSpPr>
            <p:cNvPr id="33" name="Subtitle 2">
              <a:extLst>
                <a:ext uri="{FF2B5EF4-FFF2-40B4-BE49-F238E27FC236}">
                  <a16:creationId xmlns:a16="http://schemas.microsoft.com/office/drawing/2014/main" id="{CC699365-284E-46E3-A6ED-C09F06F3C098}"/>
                </a:ext>
              </a:extLst>
            </p:cNvPr>
            <p:cNvSpPr txBox="1">
              <a:spLocks/>
            </p:cNvSpPr>
            <p:nvPr/>
          </p:nvSpPr>
          <p:spPr>
            <a:xfrm>
              <a:off x="5257049" y="854770"/>
              <a:ext cx="2484898" cy="96775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bg1"/>
                  </a:solidFill>
                  <a:latin typeface="Roboto" panose="02000000000000000000" pitchFamily="2" charset="0"/>
                  <a:ea typeface="Roboto" panose="02000000000000000000" pitchFamily="2" charset="0"/>
                  <a:cs typeface="Mukta ExtraLight" panose="020B0000000000000000" pitchFamily="34" charset="77"/>
                </a:rPr>
                <a:t>“Business as usual”</a:t>
              </a:r>
            </a:p>
          </p:txBody>
        </p:sp>
      </p:grpSp>
      <p:grpSp>
        <p:nvGrpSpPr>
          <p:cNvPr id="34" name="Group 33">
            <a:extLst>
              <a:ext uri="{FF2B5EF4-FFF2-40B4-BE49-F238E27FC236}">
                <a16:creationId xmlns:a16="http://schemas.microsoft.com/office/drawing/2014/main" id="{1D898DA1-7E54-4AE1-9B80-4D477881269C}"/>
              </a:ext>
            </a:extLst>
          </p:cNvPr>
          <p:cNvGrpSpPr/>
          <p:nvPr/>
        </p:nvGrpSpPr>
        <p:grpSpPr>
          <a:xfrm>
            <a:off x="3431034" y="1613043"/>
            <a:ext cx="5023836" cy="5025131"/>
            <a:chOff x="3049580" y="381000"/>
            <a:chExt cx="6094430" cy="6096001"/>
          </a:xfrm>
        </p:grpSpPr>
        <p:sp>
          <p:nvSpPr>
            <p:cNvPr id="35" name="Freeform 1">
              <a:extLst>
                <a:ext uri="{FF2B5EF4-FFF2-40B4-BE49-F238E27FC236}">
                  <a16:creationId xmlns:a16="http://schemas.microsoft.com/office/drawing/2014/main" id="{8BD19596-3B3B-42CE-938C-570DD667ADC7}"/>
                </a:ext>
              </a:extLst>
            </p:cNvPr>
            <p:cNvSpPr>
              <a:spLocks noChangeArrowheads="1"/>
            </p:cNvSpPr>
            <p:nvPr/>
          </p:nvSpPr>
          <p:spPr bwMode="auto">
            <a:xfrm>
              <a:off x="3934761" y="4261698"/>
              <a:ext cx="4324071" cy="2215303"/>
            </a:xfrm>
            <a:custGeom>
              <a:avLst/>
              <a:gdLst>
                <a:gd name="T0" fmla="*/ 12170 w 12171"/>
                <a:gd name="T1" fmla="*/ 3699 h 6234"/>
                <a:gd name="T2" fmla="*/ 12170 w 12171"/>
                <a:gd name="T3" fmla="*/ 3699 h 6234"/>
                <a:gd name="T4" fmla="*/ 6085 w 12171"/>
                <a:gd name="T5" fmla="*/ 6233 h 6234"/>
                <a:gd name="T6" fmla="*/ 6085 w 12171"/>
                <a:gd name="T7" fmla="*/ 6233 h 6234"/>
                <a:gd name="T8" fmla="*/ 0 w 12171"/>
                <a:gd name="T9" fmla="*/ 3699 h 6234"/>
                <a:gd name="T10" fmla="*/ 3701 w 12171"/>
                <a:gd name="T11" fmla="*/ 0 h 6234"/>
                <a:gd name="T12" fmla="*/ 3701 w 12171"/>
                <a:gd name="T13" fmla="*/ 0 h 6234"/>
                <a:gd name="T14" fmla="*/ 6085 w 12171"/>
                <a:gd name="T15" fmla="*/ 1001 h 6234"/>
                <a:gd name="T16" fmla="*/ 6085 w 12171"/>
                <a:gd name="T17" fmla="*/ 1001 h 6234"/>
                <a:gd name="T18" fmla="*/ 8469 w 12171"/>
                <a:gd name="T19" fmla="*/ 0 h 6234"/>
                <a:gd name="T20" fmla="*/ 12170 w 12171"/>
                <a:gd name="T21" fmla="*/ 3699 h 6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71" h="6234">
                  <a:moveTo>
                    <a:pt x="12170" y="3699"/>
                  </a:moveTo>
                  <a:lnTo>
                    <a:pt x="12170" y="3699"/>
                  </a:lnTo>
                  <a:cubicBezTo>
                    <a:pt x="10617" y="5265"/>
                    <a:pt x="8463" y="6233"/>
                    <a:pt x="6085" y="6233"/>
                  </a:cubicBezTo>
                  <a:lnTo>
                    <a:pt x="6085" y="6233"/>
                  </a:lnTo>
                  <a:cubicBezTo>
                    <a:pt x="3706" y="6233"/>
                    <a:pt x="1554" y="5265"/>
                    <a:pt x="0" y="3699"/>
                  </a:cubicBezTo>
                  <a:lnTo>
                    <a:pt x="3701" y="0"/>
                  </a:lnTo>
                  <a:lnTo>
                    <a:pt x="3701" y="0"/>
                  </a:lnTo>
                  <a:cubicBezTo>
                    <a:pt x="4307" y="618"/>
                    <a:pt x="5152" y="1001"/>
                    <a:pt x="6085" y="1001"/>
                  </a:cubicBezTo>
                  <a:lnTo>
                    <a:pt x="6085" y="1001"/>
                  </a:lnTo>
                  <a:cubicBezTo>
                    <a:pt x="7018" y="1001"/>
                    <a:pt x="7863" y="618"/>
                    <a:pt x="8469" y="0"/>
                  </a:cubicBezTo>
                  <a:lnTo>
                    <a:pt x="12170" y="3699"/>
                  </a:lnTo>
                </a:path>
              </a:pathLst>
            </a:custGeom>
            <a:solidFill>
              <a:schemeClr val="accent3"/>
            </a:solidFill>
            <a:ln>
              <a:noFill/>
            </a:ln>
            <a:effectLst/>
          </p:spPr>
          <p:txBody>
            <a:bodyPr wrap="none" anchor="ctr"/>
            <a:lstStyle/>
            <a:p>
              <a:endParaRPr lang="en-US" sz="3266" dirty="0">
                <a:latin typeface="Roboto" panose="02000000000000000000" pitchFamily="2" charset="0"/>
                <a:ea typeface="Roboto" panose="02000000000000000000" pitchFamily="2" charset="0"/>
              </a:endParaRPr>
            </a:p>
          </p:txBody>
        </p:sp>
        <p:sp>
          <p:nvSpPr>
            <p:cNvPr id="36" name="Freeform 2">
              <a:extLst>
                <a:ext uri="{FF2B5EF4-FFF2-40B4-BE49-F238E27FC236}">
                  <a16:creationId xmlns:a16="http://schemas.microsoft.com/office/drawing/2014/main" id="{51B263CB-092E-4D1D-B630-1DEB7970A186}"/>
                </a:ext>
              </a:extLst>
            </p:cNvPr>
            <p:cNvSpPr>
              <a:spLocks noChangeArrowheads="1"/>
            </p:cNvSpPr>
            <p:nvPr/>
          </p:nvSpPr>
          <p:spPr bwMode="auto">
            <a:xfrm>
              <a:off x="6936540" y="1274017"/>
              <a:ext cx="2207470" cy="4302137"/>
            </a:xfrm>
            <a:custGeom>
              <a:avLst/>
              <a:gdLst>
                <a:gd name="T0" fmla="*/ 6213 w 6214"/>
                <a:gd name="T1" fmla="*/ 6066 h 12109"/>
                <a:gd name="T2" fmla="*/ 6213 w 6214"/>
                <a:gd name="T3" fmla="*/ 6066 h 12109"/>
                <a:gd name="T4" fmla="*/ 3720 w 6214"/>
                <a:gd name="T5" fmla="*/ 12108 h 12109"/>
                <a:gd name="T6" fmla="*/ 19 w 6214"/>
                <a:gd name="T7" fmla="*/ 8409 h 12109"/>
                <a:gd name="T8" fmla="*/ 19 w 6214"/>
                <a:gd name="T9" fmla="*/ 8409 h 12109"/>
                <a:gd name="T10" fmla="*/ 980 w 6214"/>
                <a:gd name="T11" fmla="*/ 6066 h 12109"/>
                <a:gd name="T12" fmla="*/ 980 w 6214"/>
                <a:gd name="T13" fmla="*/ 6066 h 12109"/>
                <a:gd name="T14" fmla="*/ 0 w 6214"/>
                <a:gd name="T15" fmla="*/ 3699 h 12109"/>
                <a:gd name="T16" fmla="*/ 3701 w 6214"/>
                <a:gd name="T17" fmla="*/ 0 h 12109"/>
                <a:gd name="T18" fmla="*/ 3701 w 6214"/>
                <a:gd name="T19" fmla="*/ 0 h 12109"/>
                <a:gd name="T20" fmla="*/ 6213 w 6214"/>
                <a:gd name="T21" fmla="*/ 6066 h 12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14" h="12109">
                  <a:moveTo>
                    <a:pt x="6213" y="6066"/>
                  </a:moveTo>
                  <a:lnTo>
                    <a:pt x="6213" y="6066"/>
                  </a:lnTo>
                  <a:cubicBezTo>
                    <a:pt x="6213" y="8424"/>
                    <a:pt x="5262" y="10558"/>
                    <a:pt x="3720" y="12108"/>
                  </a:cubicBezTo>
                  <a:lnTo>
                    <a:pt x="19" y="8409"/>
                  </a:lnTo>
                  <a:lnTo>
                    <a:pt x="19" y="8409"/>
                  </a:lnTo>
                  <a:cubicBezTo>
                    <a:pt x="615" y="7806"/>
                    <a:pt x="980" y="6978"/>
                    <a:pt x="980" y="6066"/>
                  </a:cubicBezTo>
                  <a:lnTo>
                    <a:pt x="980" y="6066"/>
                  </a:lnTo>
                  <a:cubicBezTo>
                    <a:pt x="980" y="5142"/>
                    <a:pt x="607" y="4304"/>
                    <a:pt x="0" y="3699"/>
                  </a:cubicBezTo>
                  <a:lnTo>
                    <a:pt x="3701" y="0"/>
                  </a:lnTo>
                  <a:lnTo>
                    <a:pt x="3701" y="0"/>
                  </a:lnTo>
                  <a:cubicBezTo>
                    <a:pt x="5253" y="1551"/>
                    <a:pt x="6213" y="3697"/>
                    <a:pt x="6213" y="6066"/>
                  </a:cubicBezTo>
                </a:path>
              </a:pathLst>
            </a:custGeom>
            <a:solidFill>
              <a:schemeClr val="accent2"/>
            </a:solidFill>
            <a:ln>
              <a:noFill/>
            </a:ln>
            <a:effectLst/>
          </p:spPr>
          <p:txBody>
            <a:bodyPr wrap="none" anchor="ctr"/>
            <a:lstStyle/>
            <a:p>
              <a:endParaRPr lang="en-US" sz="3266" dirty="0">
                <a:latin typeface="Roboto" panose="02000000000000000000" pitchFamily="2" charset="0"/>
                <a:ea typeface="Roboto" panose="02000000000000000000" pitchFamily="2" charset="0"/>
              </a:endParaRPr>
            </a:p>
          </p:txBody>
        </p:sp>
        <p:sp>
          <p:nvSpPr>
            <p:cNvPr id="37" name="Freeform 3">
              <a:extLst>
                <a:ext uri="{FF2B5EF4-FFF2-40B4-BE49-F238E27FC236}">
                  <a16:creationId xmlns:a16="http://schemas.microsoft.com/office/drawing/2014/main" id="{05E8A91D-EC7A-45B3-9966-9704EF5F394D}"/>
                </a:ext>
              </a:extLst>
            </p:cNvPr>
            <p:cNvSpPr>
              <a:spLocks noChangeArrowheads="1"/>
            </p:cNvSpPr>
            <p:nvPr/>
          </p:nvSpPr>
          <p:spPr bwMode="auto">
            <a:xfrm>
              <a:off x="3942593" y="381000"/>
              <a:ext cx="4309970" cy="2207470"/>
            </a:xfrm>
            <a:custGeom>
              <a:avLst/>
              <a:gdLst>
                <a:gd name="T0" fmla="*/ 12130 w 12131"/>
                <a:gd name="T1" fmla="*/ 2513 h 6213"/>
                <a:gd name="T2" fmla="*/ 8429 w 12131"/>
                <a:gd name="T3" fmla="*/ 6212 h 6213"/>
                <a:gd name="T4" fmla="*/ 8429 w 12131"/>
                <a:gd name="T5" fmla="*/ 6212 h 6213"/>
                <a:gd name="T6" fmla="*/ 6064 w 12131"/>
                <a:gd name="T7" fmla="*/ 5232 h 6213"/>
                <a:gd name="T8" fmla="*/ 6064 w 12131"/>
                <a:gd name="T9" fmla="*/ 5232 h 6213"/>
                <a:gd name="T10" fmla="*/ 3700 w 12131"/>
                <a:gd name="T11" fmla="*/ 6212 h 6213"/>
                <a:gd name="T12" fmla="*/ 0 w 12131"/>
                <a:gd name="T13" fmla="*/ 2513 h 6213"/>
                <a:gd name="T14" fmla="*/ 0 w 12131"/>
                <a:gd name="T15" fmla="*/ 2513 h 6213"/>
                <a:gd name="T16" fmla="*/ 6064 w 12131"/>
                <a:gd name="T17" fmla="*/ 0 h 6213"/>
                <a:gd name="T18" fmla="*/ 6064 w 12131"/>
                <a:gd name="T19" fmla="*/ 0 h 6213"/>
                <a:gd name="T20" fmla="*/ 12130 w 12131"/>
                <a:gd name="T21" fmla="*/ 2513 h 6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31" h="6213">
                  <a:moveTo>
                    <a:pt x="12130" y="2513"/>
                  </a:moveTo>
                  <a:lnTo>
                    <a:pt x="8429" y="6212"/>
                  </a:lnTo>
                  <a:lnTo>
                    <a:pt x="8429" y="6212"/>
                  </a:lnTo>
                  <a:cubicBezTo>
                    <a:pt x="7824" y="5607"/>
                    <a:pt x="6988" y="5232"/>
                    <a:pt x="6064" y="5232"/>
                  </a:cubicBezTo>
                  <a:lnTo>
                    <a:pt x="6064" y="5232"/>
                  </a:lnTo>
                  <a:cubicBezTo>
                    <a:pt x="5141" y="5232"/>
                    <a:pt x="4305" y="5607"/>
                    <a:pt x="3700" y="6212"/>
                  </a:cubicBezTo>
                  <a:lnTo>
                    <a:pt x="0" y="2513"/>
                  </a:lnTo>
                  <a:lnTo>
                    <a:pt x="0" y="2513"/>
                  </a:lnTo>
                  <a:cubicBezTo>
                    <a:pt x="1552" y="960"/>
                    <a:pt x="3697" y="0"/>
                    <a:pt x="6064" y="0"/>
                  </a:cubicBezTo>
                  <a:lnTo>
                    <a:pt x="6064" y="0"/>
                  </a:lnTo>
                  <a:cubicBezTo>
                    <a:pt x="8432" y="0"/>
                    <a:pt x="10578" y="960"/>
                    <a:pt x="12130" y="2513"/>
                  </a:cubicBezTo>
                </a:path>
              </a:pathLst>
            </a:custGeom>
            <a:solidFill>
              <a:schemeClr val="accent1"/>
            </a:solidFill>
            <a:ln>
              <a:noFill/>
            </a:ln>
            <a:effectLst/>
          </p:spPr>
          <p:txBody>
            <a:bodyPr wrap="none" anchor="ctr"/>
            <a:lstStyle/>
            <a:p>
              <a:endParaRPr lang="en-US" sz="3266" dirty="0">
                <a:latin typeface="Roboto" panose="02000000000000000000" pitchFamily="2" charset="0"/>
                <a:ea typeface="Roboto" panose="02000000000000000000" pitchFamily="2" charset="0"/>
              </a:endParaRPr>
            </a:p>
          </p:txBody>
        </p:sp>
        <p:sp>
          <p:nvSpPr>
            <p:cNvPr id="38" name="Freeform 4">
              <a:extLst>
                <a:ext uri="{FF2B5EF4-FFF2-40B4-BE49-F238E27FC236}">
                  <a16:creationId xmlns:a16="http://schemas.microsoft.com/office/drawing/2014/main" id="{EBD9099F-4092-4DF3-9147-ABD0040258F4}"/>
                </a:ext>
              </a:extLst>
            </p:cNvPr>
            <p:cNvSpPr>
              <a:spLocks noChangeArrowheads="1"/>
            </p:cNvSpPr>
            <p:nvPr/>
          </p:nvSpPr>
          <p:spPr bwMode="auto">
            <a:xfrm>
              <a:off x="3049580" y="1274017"/>
              <a:ext cx="2207469" cy="4302137"/>
            </a:xfrm>
            <a:custGeom>
              <a:avLst/>
              <a:gdLst>
                <a:gd name="T0" fmla="*/ 5233 w 6214"/>
                <a:gd name="T1" fmla="*/ 6066 h 12109"/>
                <a:gd name="T2" fmla="*/ 5233 w 6214"/>
                <a:gd name="T3" fmla="*/ 6066 h 12109"/>
                <a:gd name="T4" fmla="*/ 6193 w 6214"/>
                <a:gd name="T5" fmla="*/ 8409 h 12109"/>
                <a:gd name="T6" fmla="*/ 2492 w 6214"/>
                <a:gd name="T7" fmla="*/ 12108 h 12109"/>
                <a:gd name="T8" fmla="*/ 2492 w 6214"/>
                <a:gd name="T9" fmla="*/ 12108 h 12109"/>
                <a:gd name="T10" fmla="*/ 0 w 6214"/>
                <a:gd name="T11" fmla="*/ 6066 h 12109"/>
                <a:gd name="T12" fmla="*/ 0 w 6214"/>
                <a:gd name="T13" fmla="*/ 6066 h 12109"/>
                <a:gd name="T14" fmla="*/ 2513 w 6214"/>
                <a:gd name="T15" fmla="*/ 0 h 12109"/>
                <a:gd name="T16" fmla="*/ 6213 w 6214"/>
                <a:gd name="T17" fmla="*/ 3699 h 12109"/>
                <a:gd name="T18" fmla="*/ 6213 w 6214"/>
                <a:gd name="T19" fmla="*/ 3699 h 12109"/>
                <a:gd name="T20" fmla="*/ 5233 w 6214"/>
                <a:gd name="T21" fmla="*/ 6066 h 12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14" h="12109">
                  <a:moveTo>
                    <a:pt x="5233" y="6066"/>
                  </a:moveTo>
                  <a:lnTo>
                    <a:pt x="5233" y="6066"/>
                  </a:lnTo>
                  <a:cubicBezTo>
                    <a:pt x="5233" y="6978"/>
                    <a:pt x="5599" y="7806"/>
                    <a:pt x="6193" y="8409"/>
                  </a:cubicBezTo>
                  <a:lnTo>
                    <a:pt x="2492" y="12108"/>
                  </a:lnTo>
                  <a:lnTo>
                    <a:pt x="2492" y="12108"/>
                  </a:lnTo>
                  <a:cubicBezTo>
                    <a:pt x="951" y="10558"/>
                    <a:pt x="0" y="8424"/>
                    <a:pt x="0" y="6066"/>
                  </a:cubicBezTo>
                  <a:lnTo>
                    <a:pt x="0" y="6066"/>
                  </a:lnTo>
                  <a:cubicBezTo>
                    <a:pt x="0" y="3697"/>
                    <a:pt x="960" y="1551"/>
                    <a:pt x="2513" y="0"/>
                  </a:cubicBezTo>
                  <a:lnTo>
                    <a:pt x="6213" y="3699"/>
                  </a:lnTo>
                  <a:lnTo>
                    <a:pt x="6213" y="3699"/>
                  </a:lnTo>
                  <a:cubicBezTo>
                    <a:pt x="5607" y="4304"/>
                    <a:pt x="5233" y="5142"/>
                    <a:pt x="5233" y="6066"/>
                  </a:cubicBezTo>
                </a:path>
              </a:pathLst>
            </a:custGeom>
            <a:solidFill>
              <a:schemeClr val="accent4"/>
            </a:solidFill>
            <a:ln>
              <a:noFill/>
            </a:ln>
            <a:effectLst/>
          </p:spPr>
          <p:txBody>
            <a:bodyPr wrap="none" anchor="ctr"/>
            <a:lstStyle/>
            <a:p>
              <a:endParaRPr lang="en-US" sz="3266" dirty="0">
                <a:latin typeface="Roboto" panose="02000000000000000000" pitchFamily="2" charset="0"/>
                <a:ea typeface="Roboto" panose="02000000000000000000" pitchFamily="2" charset="0"/>
              </a:endParaRPr>
            </a:p>
          </p:txBody>
        </p:sp>
        <p:sp>
          <p:nvSpPr>
            <p:cNvPr id="39" name="Freeform 5">
              <a:extLst>
                <a:ext uri="{FF2B5EF4-FFF2-40B4-BE49-F238E27FC236}">
                  <a16:creationId xmlns:a16="http://schemas.microsoft.com/office/drawing/2014/main" id="{6CDCAC18-0A3A-4B49-9CB5-8D64740303B3}"/>
                </a:ext>
              </a:extLst>
            </p:cNvPr>
            <p:cNvSpPr>
              <a:spLocks noChangeArrowheads="1"/>
            </p:cNvSpPr>
            <p:nvPr/>
          </p:nvSpPr>
          <p:spPr bwMode="auto">
            <a:xfrm>
              <a:off x="3665289" y="1020860"/>
              <a:ext cx="1765663" cy="1765662"/>
            </a:xfrm>
            <a:custGeom>
              <a:avLst/>
              <a:gdLst>
                <a:gd name="T0" fmla="*/ 3817 w 4969"/>
                <a:gd name="T1" fmla="*/ 1150 h 4969"/>
                <a:gd name="T2" fmla="*/ 0 w 4969"/>
                <a:gd name="T3" fmla="*/ 0 h 4969"/>
                <a:gd name="T4" fmla="*/ 4968 w 4969"/>
                <a:gd name="T5" fmla="*/ 4968 h 4969"/>
                <a:gd name="T6" fmla="*/ 3817 w 4969"/>
                <a:gd name="T7" fmla="*/ 1150 h 4969"/>
              </a:gdLst>
              <a:ahLst/>
              <a:cxnLst>
                <a:cxn ang="0">
                  <a:pos x="T0" y="T1"/>
                </a:cxn>
                <a:cxn ang="0">
                  <a:pos x="T2" y="T3"/>
                </a:cxn>
                <a:cxn ang="0">
                  <a:pos x="T4" y="T5"/>
                </a:cxn>
                <a:cxn ang="0">
                  <a:pos x="T6" y="T7"/>
                </a:cxn>
              </a:cxnLst>
              <a:rect l="0" t="0" r="r" b="b"/>
              <a:pathLst>
                <a:path w="4969" h="4969">
                  <a:moveTo>
                    <a:pt x="3817" y="1150"/>
                  </a:moveTo>
                  <a:lnTo>
                    <a:pt x="0" y="0"/>
                  </a:lnTo>
                  <a:lnTo>
                    <a:pt x="4968" y="4968"/>
                  </a:lnTo>
                  <a:lnTo>
                    <a:pt x="3817" y="1150"/>
                  </a:lnTo>
                </a:path>
              </a:pathLst>
            </a:custGeom>
            <a:solidFill>
              <a:schemeClr val="accent4"/>
            </a:solidFill>
            <a:ln>
              <a:noFill/>
            </a:ln>
            <a:effectLst/>
          </p:spPr>
          <p:txBody>
            <a:bodyPr wrap="none" anchor="ctr"/>
            <a:lstStyle/>
            <a:p>
              <a:endParaRPr lang="en-US" sz="3266" dirty="0">
                <a:latin typeface="Roboto" panose="02000000000000000000" pitchFamily="2" charset="0"/>
                <a:ea typeface="Roboto" panose="02000000000000000000" pitchFamily="2" charset="0"/>
              </a:endParaRPr>
            </a:p>
          </p:txBody>
        </p:sp>
        <p:sp>
          <p:nvSpPr>
            <p:cNvPr id="40" name="Freeform 6">
              <a:extLst>
                <a:ext uri="{FF2B5EF4-FFF2-40B4-BE49-F238E27FC236}">
                  <a16:creationId xmlns:a16="http://schemas.microsoft.com/office/drawing/2014/main" id="{CE3DD9CC-23C9-4ACA-BC72-F1D5D5B6C4E1}"/>
                </a:ext>
              </a:extLst>
            </p:cNvPr>
            <p:cNvSpPr>
              <a:spLocks noChangeArrowheads="1"/>
            </p:cNvSpPr>
            <p:nvPr/>
          </p:nvSpPr>
          <p:spPr bwMode="auto">
            <a:xfrm>
              <a:off x="6706238" y="1038363"/>
              <a:ext cx="1765662" cy="1765662"/>
            </a:xfrm>
            <a:custGeom>
              <a:avLst/>
              <a:gdLst>
                <a:gd name="T0" fmla="*/ 3818 w 4970"/>
                <a:gd name="T1" fmla="*/ 3818 h 4969"/>
                <a:gd name="T2" fmla="*/ 4969 w 4970"/>
                <a:gd name="T3" fmla="*/ 0 h 4969"/>
                <a:gd name="T4" fmla="*/ 0 w 4970"/>
                <a:gd name="T5" fmla="*/ 4968 h 4969"/>
                <a:gd name="T6" fmla="*/ 3818 w 4970"/>
                <a:gd name="T7" fmla="*/ 3818 h 4969"/>
              </a:gdLst>
              <a:ahLst/>
              <a:cxnLst>
                <a:cxn ang="0">
                  <a:pos x="T0" y="T1"/>
                </a:cxn>
                <a:cxn ang="0">
                  <a:pos x="T2" y="T3"/>
                </a:cxn>
                <a:cxn ang="0">
                  <a:pos x="T4" y="T5"/>
                </a:cxn>
                <a:cxn ang="0">
                  <a:pos x="T6" y="T7"/>
                </a:cxn>
              </a:cxnLst>
              <a:rect l="0" t="0" r="r" b="b"/>
              <a:pathLst>
                <a:path w="4970" h="4969">
                  <a:moveTo>
                    <a:pt x="3818" y="3818"/>
                  </a:moveTo>
                  <a:lnTo>
                    <a:pt x="4969" y="0"/>
                  </a:lnTo>
                  <a:lnTo>
                    <a:pt x="0" y="4968"/>
                  </a:lnTo>
                  <a:lnTo>
                    <a:pt x="3818" y="3818"/>
                  </a:lnTo>
                </a:path>
              </a:pathLst>
            </a:custGeom>
            <a:solidFill>
              <a:schemeClr val="accent1"/>
            </a:solidFill>
            <a:ln>
              <a:noFill/>
            </a:ln>
            <a:effectLst/>
          </p:spPr>
          <p:txBody>
            <a:bodyPr wrap="none" anchor="ctr"/>
            <a:lstStyle/>
            <a:p>
              <a:endParaRPr lang="en-US" sz="3266" dirty="0">
                <a:latin typeface="Roboto" panose="02000000000000000000" pitchFamily="2" charset="0"/>
                <a:ea typeface="Roboto" panose="02000000000000000000" pitchFamily="2" charset="0"/>
              </a:endParaRPr>
            </a:p>
          </p:txBody>
        </p:sp>
        <p:sp>
          <p:nvSpPr>
            <p:cNvPr id="41" name="Freeform 7">
              <a:extLst>
                <a:ext uri="{FF2B5EF4-FFF2-40B4-BE49-F238E27FC236}">
                  <a16:creationId xmlns:a16="http://schemas.microsoft.com/office/drawing/2014/main" id="{B2EE578E-BFC2-483D-A577-75051BB35B70}"/>
                </a:ext>
              </a:extLst>
            </p:cNvPr>
            <p:cNvSpPr>
              <a:spLocks noChangeArrowheads="1"/>
            </p:cNvSpPr>
            <p:nvPr/>
          </p:nvSpPr>
          <p:spPr bwMode="auto">
            <a:xfrm>
              <a:off x="6734438" y="4024479"/>
              <a:ext cx="1765662" cy="1765662"/>
            </a:xfrm>
            <a:custGeom>
              <a:avLst/>
              <a:gdLst>
                <a:gd name="T0" fmla="*/ 1150 w 4969"/>
                <a:gd name="T1" fmla="*/ 3818 h 4969"/>
                <a:gd name="T2" fmla="*/ 4968 w 4969"/>
                <a:gd name="T3" fmla="*/ 4968 h 4969"/>
                <a:gd name="T4" fmla="*/ 0 w 4969"/>
                <a:gd name="T5" fmla="*/ 0 h 4969"/>
                <a:gd name="T6" fmla="*/ 1150 w 4969"/>
                <a:gd name="T7" fmla="*/ 3818 h 4969"/>
              </a:gdLst>
              <a:ahLst/>
              <a:cxnLst>
                <a:cxn ang="0">
                  <a:pos x="T0" y="T1"/>
                </a:cxn>
                <a:cxn ang="0">
                  <a:pos x="T2" y="T3"/>
                </a:cxn>
                <a:cxn ang="0">
                  <a:pos x="T4" y="T5"/>
                </a:cxn>
                <a:cxn ang="0">
                  <a:pos x="T6" y="T7"/>
                </a:cxn>
              </a:cxnLst>
              <a:rect l="0" t="0" r="r" b="b"/>
              <a:pathLst>
                <a:path w="4969" h="4969">
                  <a:moveTo>
                    <a:pt x="1150" y="3818"/>
                  </a:moveTo>
                  <a:lnTo>
                    <a:pt x="4968" y="4968"/>
                  </a:lnTo>
                  <a:lnTo>
                    <a:pt x="0" y="0"/>
                  </a:lnTo>
                  <a:lnTo>
                    <a:pt x="1150" y="3818"/>
                  </a:lnTo>
                </a:path>
              </a:pathLst>
            </a:custGeom>
            <a:solidFill>
              <a:schemeClr val="accent2"/>
            </a:solidFill>
            <a:ln>
              <a:noFill/>
            </a:ln>
            <a:effectLst/>
          </p:spPr>
          <p:txBody>
            <a:bodyPr wrap="none" anchor="ctr"/>
            <a:lstStyle/>
            <a:p>
              <a:endParaRPr lang="en-US" sz="3266" dirty="0">
                <a:latin typeface="Roboto" panose="02000000000000000000" pitchFamily="2" charset="0"/>
                <a:ea typeface="Roboto" panose="02000000000000000000" pitchFamily="2" charset="0"/>
              </a:endParaRPr>
            </a:p>
          </p:txBody>
        </p:sp>
        <p:sp>
          <p:nvSpPr>
            <p:cNvPr id="42" name="Freeform 8">
              <a:extLst>
                <a:ext uri="{FF2B5EF4-FFF2-40B4-BE49-F238E27FC236}">
                  <a16:creationId xmlns:a16="http://schemas.microsoft.com/office/drawing/2014/main" id="{6C449C9A-0981-40A2-B4C8-CA85B81827B3}"/>
                </a:ext>
              </a:extLst>
            </p:cNvPr>
            <p:cNvSpPr>
              <a:spLocks noChangeArrowheads="1"/>
            </p:cNvSpPr>
            <p:nvPr/>
          </p:nvSpPr>
          <p:spPr bwMode="auto">
            <a:xfrm>
              <a:off x="3721690" y="4050842"/>
              <a:ext cx="1765663" cy="1765662"/>
            </a:xfrm>
            <a:custGeom>
              <a:avLst/>
              <a:gdLst>
                <a:gd name="T0" fmla="*/ 1150 w 4969"/>
                <a:gd name="T1" fmla="*/ 1151 h 4969"/>
                <a:gd name="T2" fmla="*/ 0 w 4969"/>
                <a:gd name="T3" fmla="*/ 4968 h 4969"/>
                <a:gd name="T4" fmla="*/ 4968 w 4969"/>
                <a:gd name="T5" fmla="*/ 0 h 4969"/>
                <a:gd name="T6" fmla="*/ 1150 w 4969"/>
                <a:gd name="T7" fmla="*/ 1151 h 4969"/>
              </a:gdLst>
              <a:ahLst/>
              <a:cxnLst>
                <a:cxn ang="0">
                  <a:pos x="T0" y="T1"/>
                </a:cxn>
                <a:cxn ang="0">
                  <a:pos x="T2" y="T3"/>
                </a:cxn>
                <a:cxn ang="0">
                  <a:pos x="T4" y="T5"/>
                </a:cxn>
                <a:cxn ang="0">
                  <a:pos x="T6" y="T7"/>
                </a:cxn>
              </a:cxnLst>
              <a:rect l="0" t="0" r="r" b="b"/>
              <a:pathLst>
                <a:path w="4969" h="4969">
                  <a:moveTo>
                    <a:pt x="1150" y="1151"/>
                  </a:moveTo>
                  <a:lnTo>
                    <a:pt x="0" y="4968"/>
                  </a:lnTo>
                  <a:lnTo>
                    <a:pt x="4968" y="0"/>
                  </a:lnTo>
                  <a:lnTo>
                    <a:pt x="1150" y="1151"/>
                  </a:lnTo>
                </a:path>
              </a:pathLst>
            </a:custGeom>
            <a:solidFill>
              <a:schemeClr val="accent3"/>
            </a:solidFill>
            <a:ln>
              <a:noFill/>
            </a:ln>
            <a:effectLst/>
          </p:spPr>
          <p:txBody>
            <a:bodyPr wrap="none" anchor="ctr"/>
            <a:lstStyle/>
            <a:p>
              <a:endParaRPr lang="en-US" sz="3266" dirty="0">
                <a:latin typeface="Roboto" panose="02000000000000000000" pitchFamily="2" charset="0"/>
                <a:ea typeface="Roboto" panose="02000000000000000000" pitchFamily="2" charset="0"/>
              </a:endParaRPr>
            </a:p>
          </p:txBody>
        </p:sp>
        <p:sp>
          <p:nvSpPr>
            <p:cNvPr id="43" name="TextBox 42">
              <a:extLst>
                <a:ext uri="{FF2B5EF4-FFF2-40B4-BE49-F238E27FC236}">
                  <a16:creationId xmlns:a16="http://schemas.microsoft.com/office/drawing/2014/main" id="{A18C28E1-31D0-4FF0-AAF6-347FC89AF20C}"/>
                </a:ext>
              </a:extLst>
            </p:cNvPr>
            <p:cNvSpPr txBox="1"/>
            <p:nvPr/>
          </p:nvSpPr>
          <p:spPr>
            <a:xfrm>
              <a:off x="5107149" y="2850287"/>
              <a:ext cx="2007224" cy="1157430"/>
            </a:xfrm>
            <a:prstGeom prst="rect">
              <a:avLst/>
            </a:prstGeom>
            <a:noFill/>
          </p:spPr>
          <p:txBody>
            <a:bodyPr wrap="none" rtlCol="0" anchor="ctr">
              <a:spAutoFit/>
            </a:bodyPr>
            <a:lstStyle/>
            <a:p>
              <a:pPr algn="ctr"/>
              <a:r>
                <a:rPr lang="en-US" sz="2800" b="1" dirty="0">
                  <a:solidFill>
                    <a:schemeClr val="tx2"/>
                  </a:solidFill>
                  <a:latin typeface="Roboto" panose="02000000000000000000" pitchFamily="2" charset="0"/>
                  <a:ea typeface="Roboto" panose="02000000000000000000" pitchFamily="2" charset="0"/>
                  <a:cs typeface="Poppins" pitchFamily="2" charset="77"/>
                </a:rPr>
                <a:t>Strategic</a:t>
              </a:r>
            </a:p>
            <a:p>
              <a:pPr algn="ctr"/>
              <a:r>
                <a:rPr lang="en-US" sz="2800" b="1" dirty="0">
                  <a:solidFill>
                    <a:schemeClr val="tx2"/>
                  </a:solidFill>
                  <a:latin typeface="Roboto" panose="02000000000000000000" pitchFamily="2" charset="0"/>
                  <a:ea typeface="Roboto" panose="02000000000000000000" pitchFamily="2" charset="0"/>
                  <a:cs typeface="Poppins" pitchFamily="2" charset="77"/>
                </a:rPr>
                <a:t>Security</a:t>
              </a:r>
            </a:p>
          </p:txBody>
        </p:sp>
        <p:sp>
          <p:nvSpPr>
            <p:cNvPr id="48" name="Subtitle 2">
              <a:extLst>
                <a:ext uri="{FF2B5EF4-FFF2-40B4-BE49-F238E27FC236}">
                  <a16:creationId xmlns:a16="http://schemas.microsoft.com/office/drawing/2014/main" id="{3609A69C-9212-4005-8AA5-03FA43CCA53A}"/>
                </a:ext>
              </a:extLst>
            </p:cNvPr>
            <p:cNvSpPr txBox="1">
              <a:spLocks/>
            </p:cNvSpPr>
            <p:nvPr/>
          </p:nvSpPr>
          <p:spPr>
            <a:xfrm>
              <a:off x="3260540" y="2350537"/>
              <a:ext cx="1604773" cy="142866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400" dirty="0">
                  <a:solidFill>
                    <a:schemeClr val="bg1"/>
                  </a:solidFill>
                  <a:latin typeface="Roboto" panose="02000000000000000000" pitchFamily="2" charset="0"/>
                  <a:ea typeface="Roboto" panose="02000000000000000000" pitchFamily="2" charset="0"/>
                  <a:cs typeface="Mukta ExtraLight" panose="020B0000000000000000" pitchFamily="34" charset="77"/>
                </a:rPr>
                <a:t>Execute on roadmap and report progress to senior stakeholders</a:t>
              </a:r>
            </a:p>
          </p:txBody>
        </p:sp>
        <p:sp>
          <p:nvSpPr>
            <p:cNvPr id="49" name="Subtitle 2">
              <a:extLst>
                <a:ext uri="{FF2B5EF4-FFF2-40B4-BE49-F238E27FC236}">
                  <a16:creationId xmlns:a16="http://schemas.microsoft.com/office/drawing/2014/main" id="{BDB346DD-C136-4182-A079-9849E263E525}"/>
                </a:ext>
              </a:extLst>
            </p:cNvPr>
            <p:cNvSpPr txBox="1">
              <a:spLocks/>
            </p:cNvSpPr>
            <p:nvPr/>
          </p:nvSpPr>
          <p:spPr>
            <a:xfrm>
              <a:off x="4598044" y="4877485"/>
              <a:ext cx="2204757" cy="143986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400" dirty="0">
                  <a:solidFill>
                    <a:schemeClr val="tx1">
                      <a:lumMod val="75000"/>
                    </a:schemeClr>
                  </a:solidFill>
                  <a:latin typeface="Roboto" panose="02000000000000000000" pitchFamily="2" charset="0"/>
                  <a:ea typeface="Roboto" panose="02000000000000000000" pitchFamily="2" charset="0"/>
                  <a:cs typeface="Mukta ExtraLight" panose="020B0000000000000000" pitchFamily="34" charset="77"/>
                </a:rPr>
                <a:t>Conduct current state assessment and develop roadmap to achieve target state</a:t>
              </a:r>
            </a:p>
          </p:txBody>
        </p:sp>
        <p:sp>
          <p:nvSpPr>
            <p:cNvPr id="50" name="Subtitle 2">
              <a:extLst>
                <a:ext uri="{FF2B5EF4-FFF2-40B4-BE49-F238E27FC236}">
                  <a16:creationId xmlns:a16="http://schemas.microsoft.com/office/drawing/2014/main" id="{B65CD0E5-C423-4612-B988-13EF20F51539}"/>
                </a:ext>
              </a:extLst>
            </p:cNvPr>
            <p:cNvSpPr txBox="1">
              <a:spLocks/>
            </p:cNvSpPr>
            <p:nvPr/>
          </p:nvSpPr>
          <p:spPr>
            <a:xfrm>
              <a:off x="7323276" y="3108999"/>
              <a:ext cx="1603780" cy="143566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bg1"/>
                  </a:solidFill>
                  <a:latin typeface="Roboto" panose="02000000000000000000" pitchFamily="2" charset="0"/>
                  <a:ea typeface="Roboto" panose="02000000000000000000" pitchFamily="2" charset="0"/>
                  <a:cs typeface="Mukta ExtraLight" panose="020B0000000000000000" pitchFamily="34" charset="77"/>
                </a:rPr>
                <a:t> </a:t>
              </a:r>
              <a:r>
                <a:rPr lang="en-US" sz="1400" dirty="0">
                  <a:solidFill>
                    <a:schemeClr val="bg1"/>
                  </a:solidFill>
                  <a:latin typeface="Roboto" panose="02000000000000000000" pitchFamily="2" charset="0"/>
                  <a:ea typeface="Roboto" panose="02000000000000000000" pitchFamily="2" charset="0"/>
                  <a:cs typeface="Mukta ExtraLight" panose="020B0000000000000000" pitchFamily="34" charset="77"/>
                </a:rPr>
                <a:t>Develop target state for information security program</a:t>
              </a:r>
              <a:endParaRPr lang="en-US" sz="1200" dirty="0">
                <a:solidFill>
                  <a:schemeClr val="bg1"/>
                </a:solidFill>
                <a:latin typeface="Roboto" panose="02000000000000000000" pitchFamily="2" charset="0"/>
                <a:ea typeface="Roboto" panose="02000000000000000000" pitchFamily="2" charset="0"/>
                <a:cs typeface="Mukta ExtraLight" panose="020B0000000000000000" pitchFamily="34" charset="77"/>
              </a:endParaRPr>
            </a:p>
          </p:txBody>
        </p:sp>
        <p:sp>
          <p:nvSpPr>
            <p:cNvPr id="51" name="Subtitle 2">
              <a:extLst>
                <a:ext uri="{FF2B5EF4-FFF2-40B4-BE49-F238E27FC236}">
                  <a16:creationId xmlns:a16="http://schemas.microsoft.com/office/drawing/2014/main" id="{F04A395B-2E0B-405D-BEF6-B4D86FB24BF3}"/>
                </a:ext>
              </a:extLst>
            </p:cNvPr>
            <p:cNvSpPr txBox="1">
              <a:spLocks/>
            </p:cNvSpPr>
            <p:nvPr/>
          </p:nvSpPr>
          <p:spPr>
            <a:xfrm>
              <a:off x="5338258" y="767058"/>
              <a:ext cx="2484897" cy="131245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400" dirty="0">
                  <a:solidFill>
                    <a:schemeClr val="bg1"/>
                  </a:solidFill>
                  <a:latin typeface="Roboto" panose="02000000000000000000" pitchFamily="2" charset="0"/>
                  <a:ea typeface="Roboto" panose="02000000000000000000" pitchFamily="2" charset="0"/>
                  <a:cs typeface="Mukta ExtraLight" panose="020B0000000000000000" pitchFamily="34" charset="77"/>
                </a:rPr>
                <a:t>Gather requirements</a:t>
              </a:r>
            </a:p>
            <a:p>
              <a:pPr marL="171450" indent="-171450" algn="l">
                <a:lnSpc>
                  <a:spcPts val="1750"/>
                </a:lnSpc>
                <a:buFont typeface="Arial" panose="020B0604020202020204" pitchFamily="34" charset="0"/>
                <a:buChar char="•"/>
              </a:pPr>
              <a:r>
                <a:rPr lang="en-US" sz="1400" dirty="0">
                  <a:solidFill>
                    <a:schemeClr val="bg1"/>
                  </a:solidFill>
                  <a:latin typeface="Roboto" panose="02000000000000000000" pitchFamily="2" charset="0"/>
                  <a:ea typeface="Roboto" panose="02000000000000000000" pitchFamily="2" charset="0"/>
                  <a:cs typeface="Mukta ExtraLight" panose="020B0000000000000000" pitchFamily="34" charset="77"/>
                </a:rPr>
                <a:t>Business context</a:t>
              </a:r>
            </a:p>
            <a:p>
              <a:pPr marL="171450" indent="-171450" algn="l">
                <a:lnSpc>
                  <a:spcPts val="1750"/>
                </a:lnSpc>
                <a:buFont typeface="Arial" panose="020B0604020202020204" pitchFamily="34" charset="0"/>
                <a:buChar char="•"/>
              </a:pPr>
              <a:r>
                <a:rPr lang="en-US" sz="1400" dirty="0">
                  <a:solidFill>
                    <a:schemeClr val="bg1"/>
                  </a:solidFill>
                  <a:latin typeface="Roboto" panose="02000000000000000000" pitchFamily="2" charset="0"/>
                  <a:ea typeface="Roboto" panose="02000000000000000000" pitchFamily="2" charset="0"/>
                  <a:cs typeface="Mukta ExtraLight" panose="020B0000000000000000" pitchFamily="34" charset="77"/>
                </a:rPr>
                <a:t>Scope</a:t>
              </a:r>
            </a:p>
            <a:p>
              <a:pPr marL="171450" indent="-171450" algn="l">
                <a:lnSpc>
                  <a:spcPts val="1750"/>
                </a:lnSpc>
                <a:buFont typeface="Arial" panose="020B0604020202020204" pitchFamily="34" charset="0"/>
                <a:buChar char="•"/>
              </a:pPr>
              <a:r>
                <a:rPr lang="en-US" sz="1400" dirty="0">
                  <a:solidFill>
                    <a:schemeClr val="bg1"/>
                  </a:solidFill>
                  <a:latin typeface="Roboto" panose="02000000000000000000" pitchFamily="2" charset="0"/>
                  <a:ea typeface="Roboto" panose="02000000000000000000" pitchFamily="2" charset="0"/>
                  <a:cs typeface="Mukta ExtraLight" panose="020B0000000000000000" pitchFamily="34" charset="77"/>
                </a:rPr>
                <a:t>Risk assessment</a:t>
              </a:r>
            </a:p>
          </p:txBody>
        </p:sp>
      </p:grpSp>
      <p:pic>
        <p:nvPicPr>
          <p:cNvPr id="44" name="Picture 43" descr="best-practice-blueprints.png">
            <a:extLst>
              <a:ext uri="{FF2B5EF4-FFF2-40B4-BE49-F238E27FC236}">
                <a16:creationId xmlns:a16="http://schemas.microsoft.com/office/drawing/2014/main" id="{37573BBF-4D73-4C1F-8764-D6BD2821754B}"/>
              </a:ext>
            </a:extLst>
          </p:cNvPr>
          <p:cNvPicPr>
            <a:picLocks noChangeAspect="1"/>
          </p:cNvPicPr>
          <p:nvPr/>
        </p:nvPicPr>
        <p:blipFill>
          <a:blip r:embed="rId4" cstate="print"/>
          <a:stretch>
            <a:fillRect/>
          </a:stretch>
        </p:blipFill>
        <p:spPr>
          <a:xfrm>
            <a:off x="4964907" y="1864164"/>
            <a:ext cx="352758" cy="343307"/>
          </a:xfrm>
          <a:prstGeom prst="rect">
            <a:avLst/>
          </a:prstGeom>
          <a:noFill/>
          <a:effectLst/>
        </p:spPr>
      </p:pic>
      <p:pic>
        <p:nvPicPr>
          <p:cNvPr id="45" name="Picture 44" descr="best-practice-blueprints.png">
            <a:extLst>
              <a:ext uri="{FF2B5EF4-FFF2-40B4-BE49-F238E27FC236}">
                <a16:creationId xmlns:a16="http://schemas.microsoft.com/office/drawing/2014/main" id="{EBABDBFF-5A04-4113-9B2A-DD5CD052927D}"/>
              </a:ext>
            </a:extLst>
          </p:cNvPr>
          <p:cNvPicPr>
            <a:picLocks noChangeAspect="1"/>
          </p:cNvPicPr>
          <p:nvPr/>
        </p:nvPicPr>
        <p:blipFill>
          <a:blip r:embed="rId4" cstate="print"/>
          <a:stretch>
            <a:fillRect/>
          </a:stretch>
        </p:blipFill>
        <p:spPr>
          <a:xfrm>
            <a:off x="7106418" y="3511605"/>
            <a:ext cx="352758" cy="343307"/>
          </a:xfrm>
          <a:prstGeom prst="rect">
            <a:avLst/>
          </a:prstGeom>
          <a:noFill/>
          <a:effectLst/>
        </p:spPr>
      </p:pic>
      <p:pic>
        <p:nvPicPr>
          <p:cNvPr id="46" name="Picture 45" descr="best-practice-blueprints.png">
            <a:extLst>
              <a:ext uri="{FF2B5EF4-FFF2-40B4-BE49-F238E27FC236}">
                <a16:creationId xmlns:a16="http://schemas.microsoft.com/office/drawing/2014/main" id="{62CEE048-D90C-4735-970A-E537027CFB23}"/>
              </a:ext>
            </a:extLst>
          </p:cNvPr>
          <p:cNvPicPr>
            <a:picLocks noChangeAspect="1"/>
          </p:cNvPicPr>
          <p:nvPr/>
        </p:nvPicPr>
        <p:blipFill>
          <a:blip r:embed="rId4" cstate="print"/>
          <a:stretch>
            <a:fillRect/>
          </a:stretch>
        </p:blipFill>
        <p:spPr>
          <a:xfrm>
            <a:off x="4373364" y="5301926"/>
            <a:ext cx="352758" cy="343307"/>
          </a:xfrm>
          <a:prstGeom prst="rect">
            <a:avLst/>
          </a:prstGeom>
          <a:noFill/>
          <a:effectLst/>
        </p:spPr>
      </p:pic>
      <p:pic>
        <p:nvPicPr>
          <p:cNvPr id="47" name="Picture 46" descr="best-practice-blueprints.png">
            <a:extLst>
              <a:ext uri="{FF2B5EF4-FFF2-40B4-BE49-F238E27FC236}">
                <a16:creationId xmlns:a16="http://schemas.microsoft.com/office/drawing/2014/main" id="{44CAF00D-E02C-4D20-B84A-94C991D5B26B}"/>
              </a:ext>
            </a:extLst>
          </p:cNvPr>
          <p:cNvPicPr>
            <a:picLocks noChangeAspect="1"/>
          </p:cNvPicPr>
          <p:nvPr/>
        </p:nvPicPr>
        <p:blipFill>
          <a:blip r:embed="rId4" cstate="print"/>
          <a:stretch>
            <a:fillRect/>
          </a:stretch>
        </p:blipFill>
        <p:spPr>
          <a:xfrm>
            <a:off x="8924886" y="3702275"/>
            <a:ext cx="352758" cy="343307"/>
          </a:xfrm>
          <a:prstGeom prst="rect">
            <a:avLst/>
          </a:prstGeom>
          <a:noFill/>
          <a:effectLst/>
        </p:spPr>
      </p:pic>
      <p:sp>
        <p:nvSpPr>
          <p:cNvPr id="2" name="TextBox 1">
            <a:extLst>
              <a:ext uri="{FF2B5EF4-FFF2-40B4-BE49-F238E27FC236}">
                <a16:creationId xmlns:a16="http://schemas.microsoft.com/office/drawing/2014/main" id="{5966D8AA-395E-47F3-A11B-CC54A7B79D27}"/>
              </a:ext>
            </a:extLst>
          </p:cNvPr>
          <p:cNvSpPr txBox="1"/>
          <p:nvPr/>
        </p:nvSpPr>
        <p:spPr>
          <a:xfrm>
            <a:off x="9279197" y="3672744"/>
            <a:ext cx="2389215" cy="305397"/>
          </a:xfrm>
          <a:prstGeom prst="rect">
            <a:avLst/>
          </a:prstGeom>
        </p:spPr>
        <p:txBody>
          <a:bodyPr wrap="square" lIns="0" tIns="0" rIns="0" bIns="0" numCol="1" spcCol="360000" rtlCol="0">
            <a:noAutofit/>
          </a:bodyPr>
          <a:lstStyle/>
          <a:p>
            <a:pPr algn="l">
              <a:lnSpc>
                <a:spcPct val="110000"/>
              </a:lnSpc>
              <a:tabLst/>
            </a:pPr>
            <a:r>
              <a:rPr lang="en-US" sz="1400" dirty="0">
                <a:solidFill>
                  <a:schemeClr val="bg1"/>
                </a:solidFill>
                <a:latin typeface="Roboto Condensed Light" panose="02000000000000000000" pitchFamily="2" charset="0"/>
                <a:ea typeface="Roboto Condensed Light" panose="02000000000000000000" pitchFamily="2" charset="0"/>
              </a:rPr>
              <a:t>Indicates Info-Tech tools included in this blueprint</a:t>
            </a:r>
            <a:endParaRPr lang="en-CA" sz="1400" dirty="0">
              <a:solidFill>
                <a:schemeClr val="bg1"/>
              </a:solidFill>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28666056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C5B2D50A-4076-44B2-A355-1B3E6359D545}&quot;/&gt;&lt;isInvalidForFieldText val=&quot;0&quot;/&gt;&lt;Image&gt;&lt;filename val=&quot;C:\Users\natalie.sansone\AppData\Local\Temp\CP8220724968Session\CPTrustFolder8220724984\PPTImport822012416828\data\asimages\{C5B2D50A-4076-44B2-A355-1B3E6359D545}_5.png&quot;/&gt;&lt;left val=&quot;105&quot;/&gt;&lt;top val=&quot;204&quot;/&gt;&lt;width val=&quot;282&quot;/&gt;&lt;height val=&quot;40&quot;/&gt;&lt;hasText val=&quot;1&quot;/&gt;&lt;/Image&gt;&lt;/ThreeDShape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5&quot;/&gt;&lt;lineCharCount val=&quot;14&quot;/&gt;&lt;lineCharCount val=&quot;16&quot;/&gt;&lt;lineCharCount val=&quot;14&quot;/&gt;&lt;lineCharCount val=&quot;12&quot;/&gt;&lt;lineCharCount val=&quot;9&quot;/&gt;&lt;lineCharCount val=&quot;14&quot;/&gt;&lt;lineCharCount val=&quot;11&quot;/&gt;&lt;lineCharCount val=&quot;16&quot;/&gt;&lt;/TableIndex&gt;&lt;/ShapeTextInfo&gt;"/>
  <p:tag name="HTML_SHAPEINFO" val="&lt;ThreeDShapeInfo&gt;&lt;uuid val=&quot;{C52FA0B8-11A0-4601-8461-0186D8E83F7E}&quot;/&gt;&lt;isInvalidForFieldText val=&quot;0&quot;/&gt;&lt;Image&gt;&lt;filename val=&quot;C:\Users\natalie.sansone\AppData\Local\Temp\CP8220724968Session\CPTrustFolder8220724984\PPTImport822012416828\data\asimages\{C52FA0B8-11A0-4601-8461-0186D8E83F7E}_16.png&quot;/&gt;&lt;left val=&quot;75&quot;/&gt;&lt;top val=&quot;346&quot;/&gt;&lt;width val=&quot;135&quot;/&gt;&lt;height val=&quot;219&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957A5C40-2D77-4E9D-BFF5-367129A249E2}&quot;/&gt;&lt;isInvalidForFieldText val=&quot;0&quot;/&gt;&lt;Image&gt;&lt;filename val=&quot;C:\Users\natalie.sansone\AppData\Local\Temp\CP8220724968Session\CPTrustFolder8220724984\PPTImport822012416828\data\asimages\{957A5C40-2D77-4E9D-BFF5-367129A249E2}_16.png&quot;/&gt;&lt;left val=&quot;206&quot;/&gt;&lt;top val=&quot;342&quot;/&gt;&lt;width val=&quot;55&quot;/&gt;&lt;height val=&quot;56&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7&quot;/&gt;&lt;lineCharCount val=&quot;12&quot;/&gt;&lt;lineCharCount val=&quot;10&quot;/&gt;&lt;/TableIndex&gt;&lt;/ShapeTextInfo&gt;"/>
  <p:tag name="HTML_SHAPEINFO" val="&lt;ThreeDShapeInfo&gt;&lt;uuid val=&quot;{C1C9C7AA-DE78-4977-A3C5-14E7A430BD5F}&quot;/&gt;&lt;isInvalidForFieldText val=&quot;0&quot;/&gt;&lt;Image&gt;&lt;filename val=&quot;C:\Users\natalie.sansone\AppData\Local\Temp\CP8220724968Session\CPTrustFolder8220724984\PPTImport822012416828\data\asimages\{C1C9C7AA-DE78-4977-A3C5-14E7A430BD5F}_16.png&quot;/&gt;&lt;left val=&quot;256&quot;/&gt;&lt;top val=&quot;346&quot;/&gt;&lt;width val=&quot;114&quot;/&gt;&lt;height val=&quot;107&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9&quot;/&gt;&lt;lineCharCount val=&quot;7&quot;/&gt;&lt;lineCharCount val=&quot;12&quot;/&gt;&lt;/TableIndex&gt;&lt;/ShapeTextInfo&gt;"/>
  <p:tag name="HTML_SHAPEINFO" val="&lt;ThreeDShapeInfo&gt;&lt;uuid val=&quot;{E9D1F414-E548-4C0D-AA1D-FA33352AB456}&quot;/&gt;&lt;isInvalidForFieldText val=&quot;0&quot;/&gt;&lt;Image&gt;&lt;filename val=&quot;C:\Users\natalie.sansone\AppData\Local\Temp\CP8220724968Session\CPTrustFolder8220724984\PPTImport822012416828\data\asimages\{E9D1F414-E548-4C0D-AA1D-FA33352AB456}_16.png&quot;/&gt;&lt;left val=&quot;256&quot;/&gt;&lt;top val=&quot;485&quot;/&gt;&lt;width val=&quot;120&quot;/&gt;&lt;height val=&quot;107&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DA226D55-63B7-4B3D-AAA2-5A650791BA9E}&quot;/&gt;&lt;isInvalidForFieldText val=&quot;0&quot;/&gt;&lt;Image&gt;&lt;filename val=&quot;C:\Users\natalie.sansone\AppData\Local\Temp\CP8220724968Session\CPTrustFolder8220724984\PPTImport822012416828\data\asimages\{DA226D55-63B7-4B3D-AAA2-5A650791BA9E}_16.png&quot;/&gt;&lt;left val=&quot;232&quot;/&gt;&lt;top val=&quot;396&quot;/&gt;&lt;width val=&quot;3&quot;/&gt;&lt;height val=&quot;90&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618E8F54-6298-4740-A126-768F6EADE83B}&quot;/&gt;&lt;isInvalidForFieldText val=&quot;0&quot;/&gt;&lt;Image&gt;&lt;filename val=&quot;C:\Users\natalie.sansone\AppData\Local\Temp\CP8220724968Session\CPTrustFolder8220724984\PPTImport822012416828\data\asimages\{618E8F54-6298-4740-A126-768F6EADE83B}_16.png&quot;/&gt;&lt;left val=&quot;205&quot;/&gt;&lt;top val=&quot;485&quot;/&gt;&lt;width val=&quot;56&quot;/&gt;&lt;height val=&quot;55&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96C38A4A-71C8-4492-8A9B-ECF53A4F5231}&quot;/&gt;&lt;isInvalidForFieldText val=&quot;0&quot;/&gt;&lt;Image&gt;&lt;filename val=&quot;C:\Users\natalie.sansone\AppData\Local\Temp\CP8220724968Session\CPTrustFolder8220724984\PPTImport822012416828\data\asimages\{96C38A4A-71C8-4492-8A9B-ECF53A4F5231}_16.png&quot;/&gt;&lt;left val=&quot;372&quot;/&gt;&lt;top val=&quot;347&quot;/&gt;&lt;width val=&quot;56&quot;/&gt;&lt;height val=&quot;55&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6&quot;/&gt;&lt;lineCharCount val=&quot;10&quot;/&gt;&lt;lineCharCount val=&quot;18&quot;/&gt;&lt;lineCharCount val=&quot;14&quot;/&gt;&lt;/TableIndex&gt;&lt;/ShapeTextInfo&gt;"/>
  <p:tag name="HTML_SHAPEINFO" val="&lt;ThreeDShapeInfo&gt;&lt;uuid val=&quot;{E09F5014-2C4C-48F5-9407-A8024D46B161}&quot;/&gt;&lt;isInvalidForFieldText val=&quot;0&quot;/&gt;&lt;Image&gt;&lt;filename val=&quot;C:\Users\natalie.sansone\AppData\Local\Temp\CP8220724968Session\CPTrustFolder8220724984\PPTImport822012416828\data\asimages\{E09F5014-2C4C-48F5-9407-A8024D46B161}_16.png&quot;/&gt;&lt;left val=&quot;421&quot;/&gt;&lt;top val=&quot;352&quot;/&gt;&lt;width val=&quot;150&quot;/&gt;&lt;height val=&quot;106&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13&quot;/&gt;&lt;lineCharCount val=&quot;12&quot;/&gt;&lt;lineCharCount val=&quot;12&quot;/&gt;&lt;/TableIndex&gt;&lt;/ShapeTextInfo&gt;"/>
  <p:tag name="HTML_SHAPEINFO" val="&lt;ThreeDShapeInfo&gt;&lt;uuid val=&quot;{90D34A26-61AB-4A28-AE69-393D70125EE8}&quot;/&gt;&lt;isInvalidForFieldText val=&quot;0&quot;/&gt;&lt;Image&gt;&lt;filename val=&quot;C:\Users\natalie.sansone\AppData\Local\Temp\CP8220724968Session\CPTrustFolder8220724984\PPTImport822012416828\data\asimages\{90D34A26-61AB-4A28-AE69-393D70125EE8}_16.png&quot;/&gt;&lt;left val=&quot;421&quot;/&gt;&lt;top val=&quot;490&quot;/&gt;&lt;width val=&quot;126&quot;/&gt;&lt;height val=&quot;107&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75AB799E-8B97-4459-A2A5-85A23343DE6C}&quot;/&gt;&lt;isInvalidForFieldText val=&quot;0&quot;/&gt;&lt;Image&gt;&lt;filename val=&quot;C:\Users\natalie.sansone\AppData\Local\Temp\CP8220724968Session\CPTrustFolder8220724984\PPTImport822012416828\data\asimages\{75AB799E-8B97-4459-A2A5-85A23343DE6C}_16.png&quot;/&gt;&lt;left val=&quot;397&quot;/&gt;&lt;top val=&quot;402&quot;/&gt;&lt;width val=&quot;4&quot;/&gt;&lt;height val=&quot;89&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C5B2D50A-4076-44B2-A355-1B3E6359D545}&quot;/&gt;&lt;isInvalidForFieldText val=&quot;0&quot;/&gt;&lt;Image&gt;&lt;filename val=&quot;C:\Users\natalie.sansone\AppData\Local\Temp\CP8220724968Session\CPTrustFolder8220724984\PPTImport822012416828\data\asimages\{C5B2D50A-4076-44B2-A355-1B3E6359D545}_5.png&quot;/&gt;&lt;left val=&quot;105&quot;/&gt;&lt;top val=&quot;204&quot;/&gt;&lt;width val=&quot;282&quot;/&gt;&lt;height val=&quot;40&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F87098DC-DAB6-4EBE-A50C-7EF82B98056F}&quot;/&gt;&lt;isInvalidForFieldText val=&quot;0&quot;/&gt;&lt;Image&gt;&lt;filename val=&quot;C:\Users\natalie.sansone\AppData\Local\Temp\CP8220724968Session\CPTrustFolder8220724984\PPTImport822012416828\data\asimages\{F87098DC-DAB6-4EBE-A50C-7EF82B98056F}_16.png&quot;/&gt;&lt;left val=&quot;371&quot;/&gt;&lt;top val=&quot;489&quot;/&gt;&lt;width val=&quot;56&quot;/&gt;&lt;height val=&quot;56&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7381C16A-FA89-4C4B-8C06-BF439964DC40}&quot;/&gt;&lt;isInvalidForFieldText val=&quot;0&quot;/&gt;&lt;Image&gt;&lt;filename val=&quot;C:\Users\natalie.sansone\AppData\Local\Temp\CP8220724968Session\CPTrustFolder8220724984\PPTImport822012416828\data\asimages\{7381C16A-FA89-4C4B-8C06-BF439964DC40}_16.png&quot;/&gt;&lt;left val=&quot;542&quot;/&gt;&lt;top val=&quot;348&quot;/&gt;&lt;width val=&quot;55&quot;/&gt;&lt;height val=&quot;5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6&quot;/&gt;&lt;lineCharCount val=&quot;11&quot;/&gt;&lt;lineCharCount val=&quot;15&quot;/&gt;&lt;lineCharCount val=&quot;12&quot;/&gt;&lt;lineCharCount val=&quot;10&quot;/&gt;&lt;/TableIndex&gt;&lt;/ShapeTextInfo&gt;"/>
  <p:tag name="HTML_SHAPEINFO" val="&lt;ThreeDShapeInfo&gt;&lt;uuid val=&quot;{9D041F7F-B4D1-4CFA-8BF6-476072E66827}&quot;/&gt;&lt;isInvalidForFieldText val=&quot;0&quot;/&gt;&lt;Image&gt;&lt;filename val=&quot;C:\Users\natalie.sansone\AppData\Local\Temp\CP8220724968Session\CPTrustFolder8220724984\PPTImport822012416828\data\asimages\{9D041F7F-B4D1-4CFA-8BF6-476072E66827}_16.png&quot;/&gt;&lt;left val=&quot;592&quot;/&gt;&lt;top val=&quot;352&quot;/&gt;&lt;width val=&quot;137&quot;/&gt;&lt;height val=&quot;130&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DEB8B66D-7957-48F1-B00B-0CD06BEE03EA}&quot;/&gt;&lt;isInvalidForFieldText val=&quot;0&quot;/&gt;&lt;Image&gt;&lt;filename val=&quot;C:\Users\natalie.sansone\AppData\Local\Temp\CP8220724968Session\CPTrustFolder8220724984\PPTImport822012416828\data\asimages\{DEB8B66D-7957-48F1-B00B-0CD06BEE03EA}_16.png&quot;/&gt;&lt;left val=&quot;717&quot;/&gt;&lt;top val=&quot;347&quot;/&gt;&lt;width val=&quot;55&quot;/&gt;&lt;height val=&quot;55&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8&quot;/&gt;&lt;lineCharCount val=&quot;15&quot;/&gt;&lt;lineCharCount val=&quot;14&quot;/&gt;&lt;/TableIndex&gt;&lt;/ShapeTextInfo&gt;"/>
  <p:tag name="HTML_SHAPEINFO" val="&lt;ThreeDShapeInfo&gt;&lt;uuid val=&quot;{9E6D2209-8A17-4548-959D-9E0C2AA12002}&quot;/&gt;&lt;isInvalidForFieldText val=&quot;0&quot;/&gt;&lt;Image&gt;&lt;filename val=&quot;C:\Users\natalie.sansone\AppData\Local\Temp\CP8220724968Session\CPTrustFolder8220724984\PPTImport822012416828\data\asimages\{9E6D2209-8A17-4548-959D-9E0C2AA12002}_16.png&quot;/&gt;&lt;left val=&quot;766&quot;/&gt;&lt;top val=&quot;352&quot;/&gt;&lt;width val=&quot;136&quot;/&gt;&lt;height val=&quot;8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10&quot;/&gt;&lt;lineCharCount val=&quot;17&quot;/&gt;&lt;lineCharCount val=&quot;11&quot;/&gt;&lt;/TableIndex&gt;&lt;/ShapeTextInfo&gt;"/>
  <p:tag name="HTML_SHAPEINFO" val="&lt;ThreeDShapeInfo&gt;&lt;uuid val=&quot;{91B8FD51-CF2D-4E45-AD4C-62C71CE2E01C}&quot;/&gt;&lt;isInvalidForFieldText val=&quot;0&quot;/&gt;&lt;Image&gt;&lt;filename val=&quot;C:\Users\natalie.sansone\AppData\Local\Temp\CP8220724968Session\CPTrustFolder8220724984\PPTImport822012416828\data\asimages\{91B8FD51-CF2D-4E45-AD4C-62C71CE2E01C}_16.png&quot;/&gt;&lt;left val=&quot;766&quot;/&gt;&lt;top val=&quot;490&quot;/&gt;&lt;width val=&quot;139&quot;/&gt;&lt;height val=&quot;107&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CC479C18-9940-4388-811D-1939BAE52F28}&quot;/&gt;&lt;isInvalidForFieldText val=&quot;0&quot;/&gt;&lt;Image&gt;&lt;filename val=&quot;C:\Users\natalie.sansone\AppData\Local\Temp\CP8220724968Session\CPTrustFolder8220724984\PPTImport822012416828\data\asimages\{CC479C18-9940-4388-811D-1939BAE52F28}_16.png&quot;/&gt;&lt;left val=&quot;743&quot;/&gt;&lt;top val=&quot;402&quot;/&gt;&lt;width val=&quot;3&quot;/&gt;&lt;height val=&quot;89&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C10259C7-4627-4C8D-BC35-F326B8C02A6D}&quot;/&gt;&lt;isInvalidForFieldText val=&quot;0&quot;/&gt;&lt;Image&gt;&lt;filename val=&quot;C:\Users\natalie.sansone\AppData\Local\Temp\CP8220724968Session\CPTrustFolder8220724984\PPTImport822012416828\data\asimages\{C10259C7-4627-4C8D-BC35-F326B8C02A6D}_16.png&quot;/&gt;&lt;left val=&quot;716&quot;/&gt;&lt;top val=&quot;489&quot;/&gt;&lt;width val=&quot;56&quot;/&gt;&lt;height val=&quot;56&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3&quot;/&gt;&lt;lineCharCount val=&quot;11&quot;/&gt;&lt;lineCharCount val=&quot;10&quot;/&gt;&lt;lineCharCount val=&quot;1&quot;/&gt;&lt;lineCharCount val=&quot;11&quot;/&gt;&lt;lineCharCount val=&quot;1&quot;/&gt;&lt;lineCharCount val=&quot;18&quot;/&gt;&lt;lineCharCount val=&quot;1&quot;/&gt;&lt;lineCharCount val=&quot;10&quot;/&gt;&lt;/TableIndex&gt;&lt;/ShapeTextInfo&gt;"/>
  <p:tag name="HTML_SHAPEINFO" val="&lt;ThreeDShapeInfo&gt;&lt;uuid val=&quot;{4E849F1B-288C-489E-B5ED-1EB974316CE9}&quot;/&gt;&lt;isInvalidForFieldText val=&quot;0&quot;/&gt;&lt;Image&gt;&lt;filename val=&quot;C:\Users\natalie.sansone\AppData\Local\Temp\CP8220724968Session\CPTrustFolder8220724984\PPTImport822012416828\data\asimages\{4E849F1B-288C-489E-B5ED-1EB974316CE9}_16.png&quot;/&gt;&lt;left val=&quot;990&quot;/&gt;&lt;top val=&quot;183&quot;/&gt;&lt;width val=&quot;272&quot;/&gt;&lt;height val=&quot;32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C5B2D50A-4076-44B2-A355-1B3E6359D545}&quot;/&gt;&lt;isInvalidForFieldText val=&quot;0&quot;/&gt;&lt;Image&gt;&lt;filename val=&quot;C:\Users\natalie.sansone\AppData\Local\Temp\CP8220724968Session\CPTrustFolder8220724984\PPTImport822012416828\data\asimages\{C5B2D50A-4076-44B2-A355-1B3E6359D545}_5.png&quot;/&gt;&lt;left val=&quot;105&quot;/&gt;&lt;top val=&quot;204&quot;/&gt;&lt;width val=&quot;282&quot;/&gt;&lt;height val=&quot;40&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SHAPEINFO" val="&lt;ThreeDShapeInfo&gt;&lt;uuid val=&quot;{AFA3460B-1D53-42B3-AEE9-E160A75B4DD1}&quot;/&gt;&lt;isInvalidForFieldText val=&quot;0&quot;/&gt;&lt;Image&gt;&lt;filename val=&quot;C:\Users\natalie.sansone\AppData\Local\Temp\CP8220724968Session\CPTrustFolder8220724984\PPTImport822012416828\data\asimages\{AFA3460B-1D53-42B3-AEE9-E160A75B4DD1}_16.png&quot;/&gt;&lt;left val=&quot;956&quot;/&gt;&lt;top val=&quot;-1&quot;/&gt;&lt;width val=&quot;324&quot;/&gt;&lt;height val=&quot;722&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755F8865-0CC6-44E8-9126-E90AD3BD4A28}&quot;/&gt;&lt;isInvalidForFieldText val=&quot;0&quot;/&gt;&lt;Image&gt;&lt;filename val=&quot;C:\Users\natalie.sansone\AppData\Local\Temp\CP8220724968Session\CPTrustFolder8220724984\PPTImport822012416828\data\asimages\{755F8865-0CC6-44E8-9126-E90AD3BD4A28}_16.png&quot;/&gt;&lt;left val=&quot;1012&quot;/&gt;&lt;top val=&quot;674&quot;/&gt;&lt;width val=&quot;243&quot;/&gt;&lt;height val=&quot;23&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42C41969-24DE-4EB9-8B46-A382E2CC6BF7}&quot;/&gt;&lt;isInvalidForFieldText val=&quot;0&quot;/&gt;&lt;Image&gt;&lt;filename val=&quot;C:\Users\natalie.sansone\AppData\Local\Temp\CP8220724968Session\CPTrustFolder8220724984\PPTImport822012416828\data\asimages\{42C41969-24DE-4EB9-8B46-A382E2CC6BF7}_16.png&quot;/&gt;&lt;left val=&quot;4&quot;/&gt;&lt;top val=&quot;28&quot;/&gt;&lt;width val=&quot;733&quot;/&gt;&lt;height val=&quot;146&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A29F339E-C602-40BD-9DCA-E448DEF8B45F}&quot;/&gt;&lt;isInvalidForFieldText val=&quot;0&quot;/&gt;&lt;Image&gt;&lt;filename val=&quot;C:\Users\natalie.sansone\AppData\Local\Temp\CP8220724968Session\CPTrustFolder8220724984\PPTImport822012416828\data\asimages\{A29F339E-C602-40BD-9DCA-E448DEF8B45F}_16.png&quot;/&gt;&lt;left val=&quot;20&quot;/&gt;&lt;top val=&quot;120&quot;/&gt;&lt;width val=&quot;801&quot;/&gt;&lt;height val=&quot;80&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9B383ABA-C57C-4A97-AAAC-8381DAB36AE5}&quot;/&gt;&lt;isInvalidForFieldText val=&quot;0&quot;/&gt;&lt;Image&gt;&lt;filename val=&quot;C:\Users\natalie.sansone\AppData\Local\Temp\CP8220724968Session\CPTrustFolder8220724984\PPTImport822012416828\data\asimages\{9B383ABA-C57C-4A97-AAAC-8381DAB36AE5}_16.png&quot;/&gt;&lt;left val=&quot;26&quot;/&gt;&lt;top val=&quot;342&quot;/&gt;&lt;width val=&quot;55&quot;/&gt;&lt;height val=&quot;56&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INFO" val="&lt;ThreeDShapeInfo&gt;&lt;uuid val=&quot;{A207E574-932B-4458-8098-133C4B777F71}&quot;/&gt;&lt;isInvalidForFieldText val=&quot;0&quot;/&gt;&lt;Image&gt;&lt;filename val=&quot;C:\Users\natalie.sansone\AppData\Local\Temp\CP8220724968Session\CPTrustFolder8220724984\PPTImport822012416828\data\asimages\{A207E574-932B-4458-8098-133C4B777F71}_16.png&quot;/&gt;&lt;left val=&quot;30&quot;/&gt;&lt;top val=&quot;218&quot;/&gt;&lt;width val=&quot;910&quot;/&gt;&lt;height val=&quot;108&quot;/&gt;&lt;hasText val=&quot;1&quot;/&gt;&lt;/Image&gt;&lt;/ThreeDShapeInfo&gt;"/>
</p:tagLst>
</file>

<file path=ppt/theme/theme1.xml><?xml version="1.0" encoding="utf-8"?>
<a:theme xmlns:a="http://schemas.openxmlformats.org/drawingml/2006/main" name="FronCovers-Dark">
  <a:themeElements>
    <a:clrScheme name="Info-Tech-ResearchDeck">
      <a:dk1>
        <a:srgbClr val="494A4A"/>
      </a:dk1>
      <a:lt1>
        <a:srgbClr val="FFFFFF"/>
      </a:lt1>
      <a:dk2>
        <a:srgbClr val="494A4A"/>
      </a:dk2>
      <a:lt2>
        <a:srgbClr val="FFFFFF"/>
      </a:lt2>
      <a:accent1>
        <a:srgbClr val="2576B6"/>
      </a:accent1>
      <a:accent2>
        <a:srgbClr val="5D3291"/>
      </a:accent2>
      <a:accent3>
        <a:srgbClr val="F7C435"/>
      </a:accent3>
      <a:accent4>
        <a:srgbClr val="299C47"/>
      </a:accent4>
      <a:accent5>
        <a:srgbClr val="B3252E"/>
      </a:accent5>
      <a:accent6>
        <a:srgbClr val="F07925"/>
      </a:accent6>
      <a:hlink>
        <a:srgbClr val="2576B6"/>
      </a:hlink>
      <a:folHlink>
        <a:srgbClr val="1647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theme>
</file>

<file path=ppt/theme/theme2.xml><?xml version="1.0" encoding="utf-8"?>
<a:theme xmlns:a="http://schemas.openxmlformats.org/drawingml/2006/main" name="Slide-Generic">
  <a:themeElements>
    <a:clrScheme name="Custom 1">
      <a:dk1>
        <a:srgbClr val="494949"/>
      </a:dk1>
      <a:lt1>
        <a:srgbClr val="FFFFFF"/>
      </a:lt1>
      <a:dk2>
        <a:srgbClr val="494949"/>
      </a:dk2>
      <a:lt2>
        <a:srgbClr val="FFFFFF"/>
      </a:lt2>
      <a:accent1>
        <a:srgbClr val="2576B7"/>
      </a:accent1>
      <a:accent2>
        <a:srgbClr val="5E3391"/>
      </a:accent2>
      <a:accent3>
        <a:srgbClr val="EFC351"/>
      </a:accent3>
      <a:accent4>
        <a:srgbClr val="289D48"/>
      </a:accent4>
      <a:accent5>
        <a:srgbClr val="B3242E"/>
      </a:accent5>
      <a:accent6>
        <a:srgbClr val="F17926"/>
      </a:accent6>
      <a:hlink>
        <a:srgbClr val="2476B7"/>
      </a:hlink>
      <a:folHlink>
        <a:srgbClr val="1647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2777</Words>
  <Application>Microsoft Office PowerPoint</Application>
  <PresentationFormat>Custom</PresentationFormat>
  <Paragraphs>343</Paragraphs>
  <Slides>18</Slides>
  <Notes>7</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18</vt:i4>
      </vt:variant>
    </vt:vector>
  </HeadingPairs>
  <TitlesOfParts>
    <vt:vector size="32" baseType="lpstr">
      <vt:lpstr>Montserrat</vt:lpstr>
      <vt:lpstr>Montserrat SemiBold</vt:lpstr>
      <vt:lpstr>Arial</vt:lpstr>
      <vt:lpstr>Exo DemiBold</vt:lpstr>
      <vt:lpstr>Roboto Condensed Light</vt:lpstr>
      <vt:lpstr>Roboto</vt:lpstr>
      <vt:lpstr>Exo</vt:lpstr>
      <vt:lpstr>Calibri</vt:lpstr>
      <vt:lpstr>Courier New</vt:lpstr>
      <vt:lpstr>Montserrat Medium</vt:lpstr>
      <vt:lpstr>Exo Light</vt:lpstr>
      <vt:lpstr>Montserrat Light</vt:lpstr>
      <vt:lpstr>FronCovers-Dark</vt:lpstr>
      <vt:lpstr>Slide-Generic</vt:lpstr>
      <vt:lpstr>PowerPoint Presentation</vt:lpstr>
      <vt:lpstr>Analyst Perspective</vt:lpstr>
      <vt:lpstr>Executive summary</vt:lpstr>
      <vt:lpstr>It’s not a matter of if you have a security incident, but when</vt:lpstr>
      <vt:lpstr>PowerPoint Presentation</vt:lpstr>
      <vt:lpstr>Persistent Issues</vt:lpstr>
      <vt:lpstr>Cyberattacks have a significant financial impact</vt:lpstr>
      <vt:lpstr>Security threats are not going away</vt:lpstr>
      <vt:lpstr>Info-Tech’s approach</vt:lpstr>
      <vt:lpstr>Info-Tech’s Security Strategy Model</vt:lpstr>
      <vt:lpstr>Info-Tech’s best-of-breed security framework</vt:lpstr>
      <vt:lpstr>Info-Tech’s approach</vt:lpstr>
      <vt:lpstr>Use Info-Tech’s blueprint to save one to three months</vt:lpstr>
      <vt:lpstr>Blueprint deliverables</vt:lpstr>
      <vt:lpstr>PowerPoint Presentation</vt:lpstr>
      <vt:lpstr>PowerPoint Presentation</vt:lpstr>
      <vt:lpstr>PowerPoint Presentation</vt:lpstr>
      <vt:lpstr>Executive Brief  Case Study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2020-09-09T21:10:30Z</dcterms:created>
  <dcterms:modified xsi:type="dcterms:W3CDTF">2022-07-05T15:58:24Z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d24214e-5322-4789-8422-cbe411bc3a74_Enabled">
    <vt:lpwstr>true</vt:lpwstr>
  </property>
  <property fmtid="{D5CDD505-2E9C-101B-9397-08002B2CF9AE}" pid="3" name="MSIP_Label_7d24214e-5322-4789-8422-cbe411bc3a74_SetDate">
    <vt:lpwstr>2022-07-05T15:58:14Z</vt:lpwstr>
  </property>
  <property fmtid="{D5CDD505-2E9C-101B-9397-08002B2CF9AE}" pid="4" name="MSIP_Label_7d24214e-5322-4789-8422-cbe411bc3a74_Method">
    <vt:lpwstr>Privileged</vt:lpwstr>
  </property>
  <property fmtid="{D5CDD505-2E9C-101B-9397-08002B2CF9AE}" pid="5" name="MSIP_Label_7d24214e-5322-4789-8422-cbe411bc3a74_Name">
    <vt:lpwstr>7d24214e-5322-4789-8422-cbe411bc3a74</vt:lpwstr>
  </property>
  <property fmtid="{D5CDD505-2E9C-101B-9397-08002B2CF9AE}" pid="6" name="MSIP_Label_7d24214e-5322-4789-8422-cbe411bc3a74_SiteId">
    <vt:lpwstr>113d1920-a1e0-48cf-a70a-868cbb03f3f6</vt:lpwstr>
  </property>
  <property fmtid="{D5CDD505-2E9C-101B-9397-08002B2CF9AE}" pid="7" name="MSIP_Label_7d24214e-5322-4789-8422-cbe411bc3a74_ActionId">
    <vt:lpwstr>42fe5081-ed2f-4e33-a408-d332dac059cb</vt:lpwstr>
  </property>
  <property fmtid="{D5CDD505-2E9C-101B-9397-08002B2CF9AE}" pid="8" name="MSIP_Label_7d24214e-5322-4789-8422-cbe411bc3a74_ContentBits">
    <vt:lpwstr>0</vt:lpwstr>
  </property>
</Properties>
</file>